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9" r:id="rId5"/>
    <p:sldId id="306" r:id="rId6"/>
    <p:sldId id="317" r:id="rId7"/>
    <p:sldId id="332" r:id="rId8"/>
    <p:sldId id="333" r:id="rId9"/>
    <p:sldId id="335" r:id="rId10"/>
    <p:sldId id="336" r:id="rId11"/>
    <p:sldId id="337" r:id="rId12"/>
    <p:sldId id="334" r:id="rId13"/>
    <p:sldId id="319" r:id="rId14"/>
    <p:sldId id="347" r:id="rId15"/>
    <p:sldId id="339" r:id="rId16"/>
    <p:sldId id="346" r:id="rId17"/>
    <p:sldId id="338" r:id="rId18"/>
    <p:sldId id="345" r:id="rId19"/>
    <p:sldId id="340" r:id="rId20"/>
    <p:sldId id="344" r:id="rId21"/>
    <p:sldId id="295" r:id="rId22"/>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05FB5B-D418-1E16-04C8-14444DEBFDA2}" name="Geneviève Ross" initials="GR" userId="S::g.ross@ville.richelieu.qc.ca::39734fa2-bc1f-4e80-a8eb-09ab43ba7b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DF8"/>
    <a:srgbClr val="CAE8F6"/>
    <a:srgbClr val="104862"/>
    <a:srgbClr val="D2E88F"/>
    <a:srgbClr val="000000"/>
    <a:srgbClr val="72A722"/>
    <a:srgbClr val="7CA800"/>
    <a:srgbClr val="476000"/>
    <a:srgbClr val="698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5F9C1-ACE3-490C-AAD5-7CF85D25B1F4}" v="79" dt="2026-05-05T19:35:36.7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1"/>
    <p:restoredTop sz="74134" autoAdjust="0"/>
  </p:normalViewPr>
  <p:slideViewPr>
    <p:cSldViewPr snapToGrid="0">
      <p:cViewPr varScale="1">
        <p:scale>
          <a:sx n="70" d="100"/>
          <a:sy n="70" d="100"/>
        </p:scale>
        <p:origin x="1003" y="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5"/>
          </a:xfrm>
          <a:prstGeom prst="rect">
            <a:avLst/>
          </a:prstGeom>
        </p:spPr>
        <p:txBody>
          <a:bodyPr vert="horz" lIns="93175" tIns="46588" rIns="93175" bIns="46588" rtlCol="0"/>
          <a:lstStyle>
            <a:lvl1pPr algn="l">
              <a:defRPr sz="1200"/>
            </a:lvl1pPr>
          </a:lstStyle>
          <a:p>
            <a:endParaRPr lang="fr-CA"/>
          </a:p>
        </p:txBody>
      </p:sp>
      <p:sp>
        <p:nvSpPr>
          <p:cNvPr id="3" name="Espace réservé de la date 2"/>
          <p:cNvSpPr>
            <a:spLocks noGrp="1"/>
          </p:cNvSpPr>
          <p:nvPr>
            <p:ph type="dt" idx="1"/>
          </p:nvPr>
        </p:nvSpPr>
        <p:spPr>
          <a:xfrm>
            <a:off x="3970939" y="0"/>
            <a:ext cx="3037840" cy="466435"/>
          </a:xfrm>
          <a:prstGeom prst="rect">
            <a:avLst/>
          </a:prstGeom>
        </p:spPr>
        <p:txBody>
          <a:bodyPr vert="horz" lIns="93175" tIns="46588" rIns="93175" bIns="46588" rtlCol="0"/>
          <a:lstStyle>
            <a:lvl1pPr algn="r">
              <a:defRPr sz="1200"/>
            </a:lvl1pPr>
          </a:lstStyle>
          <a:p>
            <a:fld id="{C2BF1CE4-BBBF-41F5-8B9B-C61E9F39C3D6}" type="datetimeFigureOut">
              <a:rPr lang="fr-CA" smtClean="0"/>
              <a:t>2026-05-08</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8" rIns="93175" bIns="46588"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4"/>
          </a:xfrm>
          <a:prstGeom prst="rect">
            <a:avLst/>
          </a:prstGeom>
        </p:spPr>
        <p:txBody>
          <a:bodyPr vert="horz" lIns="93175" tIns="46588" rIns="93175" bIns="46588"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9" y="8829967"/>
            <a:ext cx="3037840" cy="466434"/>
          </a:xfrm>
          <a:prstGeom prst="rect">
            <a:avLst/>
          </a:prstGeom>
        </p:spPr>
        <p:txBody>
          <a:bodyPr vert="horz" lIns="93175" tIns="46588" rIns="93175" bIns="46588" rtlCol="0" anchor="b"/>
          <a:lstStyle>
            <a:lvl1pPr algn="r">
              <a:defRPr sz="1200"/>
            </a:lvl1pPr>
          </a:lstStyle>
          <a:p>
            <a:fld id="{F40E6590-98DC-425B-82FA-A4C4472F7D62}" type="slidenum">
              <a:rPr lang="fr-CA" smtClean="0"/>
              <a:t>‹N°›</a:t>
            </a:fld>
            <a:endParaRPr lang="fr-CA"/>
          </a:p>
        </p:txBody>
      </p:sp>
    </p:spTree>
    <p:extLst>
      <p:ext uri="{BB962C8B-B14F-4D97-AF65-F5344CB8AC3E}">
        <p14:creationId xmlns:p14="http://schemas.microsoft.com/office/powerpoint/2010/main" val="411906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363C8-5BB7-7DBD-C9CE-DC4F4EF60A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D209AE-357D-688D-1FE7-D08C33D900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BAD9F3-D67E-C30E-C36E-E2A11E0E23C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4165150-EB49-3B73-2298-0E31861B2EDA}"/>
              </a:ext>
            </a:extLst>
          </p:cNvPr>
          <p:cNvSpPr>
            <a:spLocks noGrp="1"/>
          </p:cNvSpPr>
          <p:nvPr>
            <p:ph type="sldNum" sz="quarter" idx="5"/>
          </p:nvPr>
        </p:nvSpPr>
        <p:spPr/>
        <p:txBody>
          <a:bodyPr/>
          <a:lstStyle/>
          <a:p>
            <a:fld id="{F40E6590-98DC-425B-82FA-A4C4472F7D62}" type="slidenum">
              <a:rPr lang="fr-CA" smtClean="0"/>
              <a:t>2</a:t>
            </a:fld>
            <a:endParaRPr lang="fr-CA"/>
          </a:p>
        </p:txBody>
      </p:sp>
    </p:spTree>
    <p:extLst>
      <p:ext uri="{BB962C8B-B14F-4D97-AF65-F5344CB8AC3E}">
        <p14:creationId xmlns:p14="http://schemas.microsoft.com/office/powerpoint/2010/main" val="346996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B654-BD6B-32EC-B7AB-FBC1A62B82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8175A4-3E35-3B15-0148-D1FE613CFE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537E39-47AB-0E4E-041A-AA5DA90DE35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42F965D-09AF-5A26-A17C-2E7B7CE6394C}"/>
              </a:ext>
            </a:extLst>
          </p:cNvPr>
          <p:cNvSpPr>
            <a:spLocks noGrp="1"/>
          </p:cNvSpPr>
          <p:nvPr>
            <p:ph type="sldNum" sz="quarter" idx="5"/>
          </p:nvPr>
        </p:nvSpPr>
        <p:spPr/>
        <p:txBody>
          <a:bodyPr/>
          <a:lstStyle/>
          <a:p>
            <a:fld id="{F40E6590-98DC-425B-82FA-A4C4472F7D62}" type="slidenum">
              <a:rPr lang="fr-CA" smtClean="0"/>
              <a:t>11</a:t>
            </a:fld>
            <a:endParaRPr lang="fr-CA"/>
          </a:p>
        </p:txBody>
      </p:sp>
    </p:spTree>
    <p:extLst>
      <p:ext uri="{BB962C8B-B14F-4D97-AF65-F5344CB8AC3E}">
        <p14:creationId xmlns:p14="http://schemas.microsoft.com/office/powerpoint/2010/main" val="389331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BC004-51BA-0BE4-107F-5999291B18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4534B5-DD40-57D3-774D-C974BB749C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C6516D-54D1-2CA2-6E10-B0FFEB6378B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8233790-9F27-7869-F33D-DB99C5C85027}"/>
              </a:ext>
            </a:extLst>
          </p:cNvPr>
          <p:cNvSpPr>
            <a:spLocks noGrp="1"/>
          </p:cNvSpPr>
          <p:nvPr>
            <p:ph type="sldNum" sz="quarter" idx="5"/>
          </p:nvPr>
        </p:nvSpPr>
        <p:spPr/>
        <p:txBody>
          <a:bodyPr/>
          <a:lstStyle/>
          <a:p>
            <a:fld id="{F40E6590-98DC-425B-82FA-A4C4472F7D62}" type="slidenum">
              <a:rPr lang="fr-CA" smtClean="0"/>
              <a:t>12</a:t>
            </a:fld>
            <a:endParaRPr lang="fr-CA"/>
          </a:p>
        </p:txBody>
      </p:sp>
    </p:spTree>
    <p:extLst>
      <p:ext uri="{BB962C8B-B14F-4D97-AF65-F5344CB8AC3E}">
        <p14:creationId xmlns:p14="http://schemas.microsoft.com/office/powerpoint/2010/main" val="37518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7C09-58A9-232B-634D-653A0DABEA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084250-BFCF-1824-C11F-6805810CFF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889529-E9F9-4BBC-9E6D-E68961AAEF8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0697848-7F27-94D2-E7CA-D51F8924178B}"/>
              </a:ext>
            </a:extLst>
          </p:cNvPr>
          <p:cNvSpPr>
            <a:spLocks noGrp="1"/>
          </p:cNvSpPr>
          <p:nvPr>
            <p:ph type="sldNum" sz="quarter" idx="5"/>
          </p:nvPr>
        </p:nvSpPr>
        <p:spPr/>
        <p:txBody>
          <a:bodyPr/>
          <a:lstStyle/>
          <a:p>
            <a:fld id="{F40E6590-98DC-425B-82FA-A4C4472F7D62}" type="slidenum">
              <a:rPr lang="fr-CA" smtClean="0"/>
              <a:t>13</a:t>
            </a:fld>
            <a:endParaRPr lang="fr-CA"/>
          </a:p>
        </p:txBody>
      </p:sp>
    </p:spTree>
    <p:extLst>
      <p:ext uri="{BB962C8B-B14F-4D97-AF65-F5344CB8AC3E}">
        <p14:creationId xmlns:p14="http://schemas.microsoft.com/office/powerpoint/2010/main" val="2039612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9075-2CEC-3C2F-5430-C502495C59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340955-D17B-B81C-977A-61948C4BAB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537A96-6193-B6EC-83BF-E4F8EF431780}"/>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B3349E9-5DA2-A29A-2319-7663CB7EBA51}"/>
              </a:ext>
            </a:extLst>
          </p:cNvPr>
          <p:cNvSpPr>
            <a:spLocks noGrp="1"/>
          </p:cNvSpPr>
          <p:nvPr>
            <p:ph type="sldNum" sz="quarter" idx="5"/>
          </p:nvPr>
        </p:nvSpPr>
        <p:spPr/>
        <p:txBody>
          <a:bodyPr/>
          <a:lstStyle/>
          <a:p>
            <a:fld id="{F40E6590-98DC-425B-82FA-A4C4472F7D62}" type="slidenum">
              <a:rPr lang="fr-CA" smtClean="0"/>
              <a:t>14</a:t>
            </a:fld>
            <a:endParaRPr lang="fr-CA"/>
          </a:p>
        </p:txBody>
      </p:sp>
    </p:spTree>
    <p:extLst>
      <p:ext uri="{BB962C8B-B14F-4D97-AF65-F5344CB8AC3E}">
        <p14:creationId xmlns:p14="http://schemas.microsoft.com/office/powerpoint/2010/main" val="116086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89A0-667E-7AB7-D32E-EE0C07367F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40C131-0A5A-04A1-7799-B1AF569D91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F68E17-4110-56C3-D4AD-5AE1B560B11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256B04DC-8BE4-E60A-5BC7-95008EF5078D}"/>
              </a:ext>
            </a:extLst>
          </p:cNvPr>
          <p:cNvSpPr>
            <a:spLocks noGrp="1"/>
          </p:cNvSpPr>
          <p:nvPr>
            <p:ph type="sldNum" sz="quarter" idx="5"/>
          </p:nvPr>
        </p:nvSpPr>
        <p:spPr/>
        <p:txBody>
          <a:bodyPr/>
          <a:lstStyle/>
          <a:p>
            <a:fld id="{F40E6590-98DC-425B-82FA-A4C4472F7D62}" type="slidenum">
              <a:rPr lang="fr-CA" smtClean="0"/>
              <a:t>15</a:t>
            </a:fld>
            <a:endParaRPr lang="fr-CA"/>
          </a:p>
        </p:txBody>
      </p:sp>
    </p:spTree>
    <p:extLst>
      <p:ext uri="{BB962C8B-B14F-4D97-AF65-F5344CB8AC3E}">
        <p14:creationId xmlns:p14="http://schemas.microsoft.com/office/powerpoint/2010/main" val="190508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5DC0-3C8D-58CB-351F-161D5E562E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B88DC6-8B68-3F4E-29A6-F765CD3484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3CD431-65B5-AD94-C321-D6769CC01AA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20C420A7-6EA2-7B53-12E3-84C1627DD6D9}"/>
              </a:ext>
            </a:extLst>
          </p:cNvPr>
          <p:cNvSpPr>
            <a:spLocks noGrp="1"/>
          </p:cNvSpPr>
          <p:nvPr>
            <p:ph type="sldNum" sz="quarter" idx="5"/>
          </p:nvPr>
        </p:nvSpPr>
        <p:spPr/>
        <p:txBody>
          <a:bodyPr/>
          <a:lstStyle/>
          <a:p>
            <a:fld id="{F40E6590-98DC-425B-82FA-A4C4472F7D62}" type="slidenum">
              <a:rPr lang="fr-CA" smtClean="0"/>
              <a:t>16</a:t>
            </a:fld>
            <a:endParaRPr lang="fr-CA"/>
          </a:p>
        </p:txBody>
      </p:sp>
    </p:spTree>
    <p:extLst>
      <p:ext uri="{BB962C8B-B14F-4D97-AF65-F5344CB8AC3E}">
        <p14:creationId xmlns:p14="http://schemas.microsoft.com/office/powerpoint/2010/main" val="401929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A7CE2-4C8D-194E-C56B-00C92F3026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7A8B53-3B5E-5917-3B39-705746906B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C9DB84-22EF-47CF-3BF1-F89D507580C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58AF1DC-CEA7-C035-04B5-5A4988DB8BC9}"/>
              </a:ext>
            </a:extLst>
          </p:cNvPr>
          <p:cNvSpPr>
            <a:spLocks noGrp="1"/>
          </p:cNvSpPr>
          <p:nvPr>
            <p:ph type="sldNum" sz="quarter" idx="5"/>
          </p:nvPr>
        </p:nvSpPr>
        <p:spPr/>
        <p:txBody>
          <a:bodyPr/>
          <a:lstStyle/>
          <a:p>
            <a:fld id="{F40E6590-98DC-425B-82FA-A4C4472F7D62}" type="slidenum">
              <a:rPr lang="fr-CA" smtClean="0"/>
              <a:t>17</a:t>
            </a:fld>
            <a:endParaRPr lang="fr-CA"/>
          </a:p>
        </p:txBody>
      </p:sp>
    </p:spTree>
    <p:extLst>
      <p:ext uri="{BB962C8B-B14F-4D97-AF65-F5344CB8AC3E}">
        <p14:creationId xmlns:p14="http://schemas.microsoft.com/office/powerpoint/2010/main" val="179695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67220-D9EC-35ED-2DDA-91D9E3CBF5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A77593-0F7C-5D9F-587E-143D8A7A1A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7906DF-AB91-6000-03BE-30B6662DD227}"/>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429FCFDF-39CB-3ACA-B1FD-2E8D3CF2FF0E}"/>
              </a:ext>
            </a:extLst>
          </p:cNvPr>
          <p:cNvSpPr>
            <a:spLocks noGrp="1"/>
          </p:cNvSpPr>
          <p:nvPr>
            <p:ph type="sldNum" sz="quarter" idx="5"/>
          </p:nvPr>
        </p:nvSpPr>
        <p:spPr/>
        <p:txBody>
          <a:bodyPr/>
          <a:lstStyle/>
          <a:p>
            <a:fld id="{F40E6590-98DC-425B-82FA-A4C4472F7D62}" type="slidenum">
              <a:rPr lang="fr-CA" smtClean="0"/>
              <a:t>18</a:t>
            </a:fld>
            <a:endParaRPr lang="fr-CA"/>
          </a:p>
        </p:txBody>
      </p:sp>
    </p:spTree>
    <p:extLst>
      <p:ext uri="{BB962C8B-B14F-4D97-AF65-F5344CB8AC3E}">
        <p14:creationId xmlns:p14="http://schemas.microsoft.com/office/powerpoint/2010/main" val="36815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7CC4-C74B-353C-19B9-F0464F358A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9E2C2A-5661-BEA5-1081-09ED80282C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3F58A2-3C31-F881-C55D-31940E4EF18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58C4FEA-D83B-CC36-239E-1F232574C702}"/>
              </a:ext>
            </a:extLst>
          </p:cNvPr>
          <p:cNvSpPr>
            <a:spLocks noGrp="1"/>
          </p:cNvSpPr>
          <p:nvPr>
            <p:ph type="sldNum" sz="quarter" idx="5"/>
          </p:nvPr>
        </p:nvSpPr>
        <p:spPr/>
        <p:txBody>
          <a:bodyPr/>
          <a:lstStyle/>
          <a:p>
            <a:fld id="{F40E6590-98DC-425B-82FA-A4C4472F7D62}" type="slidenum">
              <a:rPr lang="fr-CA" smtClean="0"/>
              <a:t>3</a:t>
            </a:fld>
            <a:endParaRPr lang="fr-CA"/>
          </a:p>
        </p:txBody>
      </p:sp>
    </p:spTree>
    <p:extLst>
      <p:ext uri="{BB962C8B-B14F-4D97-AF65-F5344CB8AC3E}">
        <p14:creationId xmlns:p14="http://schemas.microsoft.com/office/powerpoint/2010/main" val="204358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23E5-F1B9-558C-408E-DE1C3261E9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02C3BA-388E-AEE9-3172-E262CD5439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627BA8-B86B-0ACA-3B04-A888466201D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0FADF61-A8FE-CAC3-01BE-223575BC04D1}"/>
              </a:ext>
            </a:extLst>
          </p:cNvPr>
          <p:cNvSpPr>
            <a:spLocks noGrp="1"/>
          </p:cNvSpPr>
          <p:nvPr>
            <p:ph type="sldNum" sz="quarter" idx="5"/>
          </p:nvPr>
        </p:nvSpPr>
        <p:spPr/>
        <p:txBody>
          <a:bodyPr/>
          <a:lstStyle/>
          <a:p>
            <a:fld id="{F40E6590-98DC-425B-82FA-A4C4472F7D62}" type="slidenum">
              <a:rPr lang="fr-CA" smtClean="0"/>
              <a:t>4</a:t>
            </a:fld>
            <a:endParaRPr lang="fr-CA"/>
          </a:p>
        </p:txBody>
      </p:sp>
    </p:spTree>
    <p:extLst>
      <p:ext uri="{BB962C8B-B14F-4D97-AF65-F5344CB8AC3E}">
        <p14:creationId xmlns:p14="http://schemas.microsoft.com/office/powerpoint/2010/main" val="32925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90FFA-10E0-6544-5D47-752ADA6BC5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83B320-21B6-A6C6-9F48-9A9FB2CDE9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963561-4E8E-D16F-3BBE-F2E7E7421C2C}"/>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EE82BBD-5493-BE22-4A4F-834B48DE0EA4}"/>
              </a:ext>
            </a:extLst>
          </p:cNvPr>
          <p:cNvSpPr>
            <a:spLocks noGrp="1"/>
          </p:cNvSpPr>
          <p:nvPr>
            <p:ph type="sldNum" sz="quarter" idx="5"/>
          </p:nvPr>
        </p:nvSpPr>
        <p:spPr/>
        <p:txBody>
          <a:bodyPr/>
          <a:lstStyle/>
          <a:p>
            <a:fld id="{F40E6590-98DC-425B-82FA-A4C4472F7D62}" type="slidenum">
              <a:rPr lang="fr-CA" smtClean="0"/>
              <a:t>5</a:t>
            </a:fld>
            <a:endParaRPr lang="fr-CA"/>
          </a:p>
        </p:txBody>
      </p:sp>
    </p:spTree>
    <p:extLst>
      <p:ext uri="{BB962C8B-B14F-4D97-AF65-F5344CB8AC3E}">
        <p14:creationId xmlns:p14="http://schemas.microsoft.com/office/powerpoint/2010/main" val="298106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E59A-55FA-8FD9-49EC-EF5D9C2DF7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0C6F0E-5F49-3E65-1AE5-CCD8801E1F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EDE3A0-8FDD-914E-7E66-D68005A2E5CB}"/>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6507425-F703-EEF8-699E-D8C2876E03DB}"/>
              </a:ext>
            </a:extLst>
          </p:cNvPr>
          <p:cNvSpPr>
            <a:spLocks noGrp="1"/>
          </p:cNvSpPr>
          <p:nvPr>
            <p:ph type="sldNum" sz="quarter" idx="5"/>
          </p:nvPr>
        </p:nvSpPr>
        <p:spPr/>
        <p:txBody>
          <a:bodyPr/>
          <a:lstStyle/>
          <a:p>
            <a:fld id="{F40E6590-98DC-425B-82FA-A4C4472F7D62}" type="slidenum">
              <a:rPr lang="fr-CA" smtClean="0"/>
              <a:t>6</a:t>
            </a:fld>
            <a:endParaRPr lang="fr-CA"/>
          </a:p>
        </p:txBody>
      </p:sp>
    </p:spTree>
    <p:extLst>
      <p:ext uri="{BB962C8B-B14F-4D97-AF65-F5344CB8AC3E}">
        <p14:creationId xmlns:p14="http://schemas.microsoft.com/office/powerpoint/2010/main" val="24543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F1211-0695-9E81-88C0-793A013F88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AC7191-2A62-C909-267E-3908917CDC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91636B-97BD-AB4F-F882-68A0A213236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34D7613-8BDF-965F-E2B7-797B2CA68318}"/>
              </a:ext>
            </a:extLst>
          </p:cNvPr>
          <p:cNvSpPr>
            <a:spLocks noGrp="1"/>
          </p:cNvSpPr>
          <p:nvPr>
            <p:ph type="sldNum" sz="quarter" idx="5"/>
          </p:nvPr>
        </p:nvSpPr>
        <p:spPr/>
        <p:txBody>
          <a:bodyPr/>
          <a:lstStyle/>
          <a:p>
            <a:fld id="{F40E6590-98DC-425B-82FA-A4C4472F7D62}" type="slidenum">
              <a:rPr lang="fr-CA" smtClean="0"/>
              <a:t>7</a:t>
            </a:fld>
            <a:endParaRPr lang="fr-CA"/>
          </a:p>
        </p:txBody>
      </p:sp>
    </p:spTree>
    <p:extLst>
      <p:ext uri="{BB962C8B-B14F-4D97-AF65-F5344CB8AC3E}">
        <p14:creationId xmlns:p14="http://schemas.microsoft.com/office/powerpoint/2010/main" val="344015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21A2B-4B1B-DC91-FE37-0800B4A4AF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95700A-C8A7-2FD6-7CA2-DE87CC664A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7D88FC-BE09-1C51-0585-AA8DF2D8EDF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CBF475-8590-1617-0821-EC8105F54390}"/>
              </a:ext>
            </a:extLst>
          </p:cNvPr>
          <p:cNvSpPr>
            <a:spLocks noGrp="1"/>
          </p:cNvSpPr>
          <p:nvPr>
            <p:ph type="sldNum" sz="quarter" idx="5"/>
          </p:nvPr>
        </p:nvSpPr>
        <p:spPr/>
        <p:txBody>
          <a:bodyPr/>
          <a:lstStyle/>
          <a:p>
            <a:fld id="{F40E6590-98DC-425B-82FA-A4C4472F7D62}" type="slidenum">
              <a:rPr lang="fr-CA" smtClean="0"/>
              <a:t>8</a:t>
            </a:fld>
            <a:endParaRPr lang="fr-CA"/>
          </a:p>
        </p:txBody>
      </p:sp>
    </p:spTree>
    <p:extLst>
      <p:ext uri="{BB962C8B-B14F-4D97-AF65-F5344CB8AC3E}">
        <p14:creationId xmlns:p14="http://schemas.microsoft.com/office/powerpoint/2010/main" val="44492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050-93B7-BD9E-8A26-9D70486111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212683-EBD5-1367-C2A2-CF32E0C708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25C53C-351C-3B21-89EF-8C6D5EC6092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E9835D7-7125-CA1F-C43D-A744A0640807}"/>
              </a:ext>
            </a:extLst>
          </p:cNvPr>
          <p:cNvSpPr>
            <a:spLocks noGrp="1"/>
          </p:cNvSpPr>
          <p:nvPr>
            <p:ph type="sldNum" sz="quarter" idx="5"/>
          </p:nvPr>
        </p:nvSpPr>
        <p:spPr/>
        <p:txBody>
          <a:bodyPr/>
          <a:lstStyle/>
          <a:p>
            <a:fld id="{F40E6590-98DC-425B-82FA-A4C4472F7D62}" type="slidenum">
              <a:rPr lang="fr-CA" smtClean="0"/>
              <a:t>9</a:t>
            </a:fld>
            <a:endParaRPr lang="fr-CA"/>
          </a:p>
        </p:txBody>
      </p:sp>
    </p:spTree>
    <p:extLst>
      <p:ext uri="{BB962C8B-B14F-4D97-AF65-F5344CB8AC3E}">
        <p14:creationId xmlns:p14="http://schemas.microsoft.com/office/powerpoint/2010/main" val="412682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770F-D322-9A1D-E928-39B9A1974C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39AC5C-F64D-1671-65C1-D18BB617B2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694088-EC72-5853-CBFE-0ECC48DB41A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E39A9AE-98A9-A638-48A9-35E50B44E298}"/>
              </a:ext>
            </a:extLst>
          </p:cNvPr>
          <p:cNvSpPr>
            <a:spLocks noGrp="1"/>
          </p:cNvSpPr>
          <p:nvPr>
            <p:ph type="sldNum" sz="quarter" idx="5"/>
          </p:nvPr>
        </p:nvSpPr>
        <p:spPr/>
        <p:txBody>
          <a:bodyPr/>
          <a:lstStyle/>
          <a:p>
            <a:fld id="{F40E6590-98DC-425B-82FA-A4C4472F7D62}" type="slidenum">
              <a:rPr lang="fr-CA" smtClean="0"/>
              <a:t>10</a:t>
            </a:fld>
            <a:endParaRPr lang="fr-CA"/>
          </a:p>
        </p:txBody>
      </p:sp>
    </p:spTree>
    <p:extLst>
      <p:ext uri="{BB962C8B-B14F-4D97-AF65-F5344CB8AC3E}">
        <p14:creationId xmlns:p14="http://schemas.microsoft.com/office/powerpoint/2010/main" val="162637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DDF07-1D4D-D635-14A3-7B27B17C16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EBFD2152-22BC-E4A9-6DBB-E03F3042B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8C1ED56-94DE-A18F-411E-B25384C5E697}"/>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FE2976FA-C2AF-B457-090B-97D35DCCACB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8D6BB56-9D4A-184B-0FE4-8852884F6226}"/>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238886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16AEB-071C-3F79-B584-F04D0D490B3F}"/>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58FF1C6D-9127-FDC6-6336-87C22311B0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45742DB-123B-C6E5-3616-6B2369F772CB}"/>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E339677A-2275-AB72-231A-0EA539AFEF3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696E64C-DE48-7E03-7505-836A890DF814}"/>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24054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B66CDE-B082-706F-FF37-F9C58A17154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B54A9E8-954F-2353-7D90-86761347CC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828390B-CB3B-DF94-18AF-21D66C48552A}"/>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5855B004-87EB-F333-4E88-1F6D144F366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B02FF03-54A2-03C5-C9B2-9A28E7AE6951}"/>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356108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209DD-C386-1099-CD54-017BD8BB803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CB0D6B9-BF7C-0CDB-6470-659010DE1E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EDDFC65-93D2-C342-94B3-C71D68A4DB13}"/>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D1D2B99D-D07C-9CA9-F19E-8D9B718AEF9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2613824-23F0-B5AC-A445-97A7395307F2}"/>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181452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5F892-F381-1098-BB3E-BEFA41D0D73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421BE83-281D-D304-4DE7-5F9B09534B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B2E6909-B7AA-B664-20C0-4D10DCD3A124}"/>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DEC98150-2639-5970-C9DA-C4C43CAA845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4E79221-A157-D0E4-5356-448FC62F09C7}"/>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102688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7BE1D-5E51-4226-A530-0A3E0274F6E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4875B6E5-5EB3-ED0D-C50C-D14D1E4C169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2AA282F-DA28-D0C8-126C-8C70E6FE851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723E0F66-CF44-2214-53B3-FEDB2DDCF85D}"/>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6" name="Espace réservé du pied de page 5">
            <a:extLst>
              <a:ext uri="{FF2B5EF4-FFF2-40B4-BE49-F238E27FC236}">
                <a16:creationId xmlns:a16="http://schemas.microsoft.com/office/drawing/2014/main" id="{82502CDC-D6B2-F869-BD3D-D952ED72879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9CF922C-DCCF-A752-A384-A7535F9B4D5D}"/>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281434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62967-E93B-6782-7C86-17EB500FA2E5}"/>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34A406B-3185-6057-6D4D-149BD52A9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5D1BFB0-755E-C918-2B3C-97DE88C773C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12447DCF-CAFC-6579-AF35-B44B3EE5D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BF0CCF4-6712-1A78-F699-CDF189D2E91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F462A3F9-61DA-76D1-CE6D-1B04E8759B45}"/>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8" name="Espace réservé du pied de page 7">
            <a:extLst>
              <a:ext uri="{FF2B5EF4-FFF2-40B4-BE49-F238E27FC236}">
                <a16:creationId xmlns:a16="http://schemas.microsoft.com/office/drawing/2014/main" id="{61D6CB47-6ABE-15F2-15A9-A109ECC782E7}"/>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2A8DCAA-E449-15CD-BB51-DB18DA3FCA88}"/>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140000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000D96-3E72-85FD-FC45-59F990DD11F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79078E0-0446-B1DF-5100-7860CFD15F5F}"/>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4" name="Espace réservé du pied de page 3">
            <a:extLst>
              <a:ext uri="{FF2B5EF4-FFF2-40B4-BE49-F238E27FC236}">
                <a16:creationId xmlns:a16="http://schemas.microsoft.com/office/drawing/2014/main" id="{AA249BEC-F064-CA39-640F-2398C5D658F8}"/>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5AE54791-F17C-5838-93C8-CB4AEA695B95}"/>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266362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C7784B-52E5-224B-BD10-A50389B11A7E}"/>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3" name="Espace réservé du pied de page 2">
            <a:extLst>
              <a:ext uri="{FF2B5EF4-FFF2-40B4-BE49-F238E27FC236}">
                <a16:creationId xmlns:a16="http://schemas.microsoft.com/office/drawing/2014/main" id="{9AFAD4B9-E1E0-31E7-08D7-3E8A63BC4564}"/>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341CFE2B-FA8D-4C1B-A006-7EF7D741090E}"/>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124006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5AA61-A667-1960-FF15-8F2C41FB2E5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0EB7555D-F7E5-6033-F534-D0B5A4257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D47B817-3001-69F8-CD52-23796788C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349E340-1D24-FF75-189F-D887123584F1}"/>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6" name="Espace réservé du pied de page 5">
            <a:extLst>
              <a:ext uri="{FF2B5EF4-FFF2-40B4-BE49-F238E27FC236}">
                <a16:creationId xmlns:a16="http://schemas.microsoft.com/office/drawing/2014/main" id="{33E95ECE-64B2-9BC5-227C-995ABB9F787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2382A35-9BF0-4521-D5B6-767617426DA8}"/>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424190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889D2B-4926-B30B-C883-9737FC1289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F5BAF6C5-EFCA-EAB8-363C-F1751D24C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F16B08A5-EB9D-6310-E313-B00D5A4DA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871765-5D6E-ACA8-BAAC-F55EE909F547}"/>
              </a:ext>
            </a:extLst>
          </p:cNvPr>
          <p:cNvSpPr>
            <a:spLocks noGrp="1"/>
          </p:cNvSpPr>
          <p:nvPr>
            <p:ph type="dt" sz="half" idx="10"/>
          </p:nvPr>
        </p:nvSpPr>
        <p:spPr/>
        <p:txBody>
          <a:bodyPr/>
          <a:lstStyle/>
          <a:p>
            <a:fld id="{A5E2372E-A359-4AA8-A51F-AE9F955CAE0C}" type="datetimeFigureOut">
              <a:rPr lang="fr-CA" smtClean="0"/>
              <a:t>2026-05-08</a:t>
            </a:fld>
            <a:endParaRPr lang="fr-CA"/>
          </a:p>
        </p:txBody>
      </p:sp>
      <p:sp>
        <p:nvSpPr>
          <p:cNvPr id="6" name="Espace réservé du pied de page 5">
            <a:extLst>
              <a:ext uri="{FF2B5EF4-FFF2-40B4-BE49-F238E27FC236}">
                <a16:creationId xmlns:a16="http://schemas.microsoft.com/office/drawing/2014/main" id="{71DF14E3-4D66-A800-A54E-A6F4AAC56FF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5AC2ACF-7A79-2666-4EAF-E11279020A7F}"/>
              </a:ext>
            </a:extLst>
          </p:cNvPr>
          <p:cNvSpPr>
            <a:spLocks noGrp="1"/>
          </p:cNvSpPr>
          <p:nvPr>
            <p:ph type="sldNum" sz="quarter" idx="12"/>
          </p:nvPr>
        </p:nvSpPr>
        <p:spPr/>
        <p:txBody>
          <a:bodyPr/>
          <a:lstStyle/>
          <a:p>
            <a:fld id="{B0C9F522-078E-403C-979C-A34871A3E0E9}" type="slidenum">
              <a:rPr lang="fr-CA" smtClean="0"/>
              <a:t>‹N°›</a:t>
            </a:fld>
            <a:endParaRPr lang="fr-CA"/>
          </a:p>
        </p:txBody>
      </p:sp>
    </p:spTree>
    <p:extLst>
      <p:ext uri="{BB962C8B-B14F-4D97-AF65-F5344CB8AC3E}">
        <p14:creationId xmlns:p14="http://schemas.microsoft.com/office/powerpoint/2010/main" val="351446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5A3C8F-88B7-3B80-058B-C9AF80E214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9F6B991-3BE7-492C-48AE-E153F24FD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8038725-E11D-8884-5BA2-A632E7FD0E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E2372E-A359-4AA8-A51F-AE9F955CAE0C}" type="datetimeFigureOut">
              <a:rPr lang="fr-CA" smtClean="0"/>
              <a:t>2026-05-08</a:t>
            </a:fld>
            <a:endParaRPr lang="fr-CA"/>
          </a:p>
        </p:txBody>
      </p:sp>
      <p:sp>
        <p:nvSpPr>
          <p:cNvPr id="5" name="Espace réservé du pied de page 4">
            <a:extLst>
              <a:ext uri="{FF2B5EF4-FFF2-40B4-BE49-F238E27FC236}">
                <a16:creationId xmlns:a16="http://schemas.microsoft.com/office/drawing/2014/main" id="{884A2D5E-F58E-C9D1-5495-E49C8F9ED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EA2E7746-081C-FCF0-9D5E-E1ABBCAD0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C9F522-078E-403C-979C-A34871A3E0E9}" type="slidenum">
              <a:rPr lang="fr-CA" smtClean="0"/>
              <a:t>‹N°›</a:t>
            </a:fld>
            <a:endParaRPr lang="fr-CA"/>
          </a:p>
        </p:txBody>
      </p:sp>
    </p:spTree>
    <p:extLst>
      <p:ext uri="{BB962C8B-B14F-4D97-AF65-F5344CB8AC3E}">
        <p14:creationId xmlns:p14="http://schemas.microsoft.com/office/powerpoint/2010/main" val="1209306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7.xml"/><Relationship Id="rId7" Type="http://schemas.openxmlformats.org/officeDocument/2006/relationships/notesSlide" Target="../notesSlides/notesSlide9.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11" Type="http://schemas.openxmlformats.org/officeDocument/2006/relationships/image" Target="../media/image3.png"/><Relationship Id="rId5" Type="http://schemas.openxmlformats.org/officeDocument/2006/relationships/tags" Target="../tags/tag39.xml"/><Relationship Id="rId10" Type="http://schemas.openxmlformats.org/officeDocument/2006/relationships/image" Target="../media/image6.jpeg"/><Relationship Id="rId4" Type="http://schemas.openxmlformats.org/officeDocument/2006/relationships/tags" Target="../tags/tag38.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4.xml"/><Relationship Id="rId7" Type="http://schemas.openxmlformats.org/officeDocument/2006/relationships/image" Target="../media/image4.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1.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45.xml"/><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8.xml"/><Relationship Id="rId7" Type="http://schemas.openxmlformats.org/officeDocument/2006/relationships/image" Target="../media/image4.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2.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49.xml"/><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2.xml"/><Relationship Id="rId7" Type="http://schemas.openxmlformats.org/officeDocument/2006/relationships/image" Target="../media/image4.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53.xml"/><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6.xml"/><Relationship Id="rId7" Type="http://schemas.openxmlformats.org/officeDocument/2006/relationships/image" Target="../media/image4.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14.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57.xml"/><Relationship Id="rId9"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0.xml"/><Relationship Id="rId7" Type="http://schemas.openxmlformats.org/officeDocument/2006/relationships/image" Target="../media/image4.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61.xml"/><Relationship Id="rId9"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4.xml"/><Relationship Id="rId7" Type="http://schemas.openxmlformats.org/officeDocument/2006/relationships/image" Target="../media/image4.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1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65.xml"/><Relationship Id="rId9"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3.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jpe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xml"/><Relationship Id="rId7" Type="http://schemas.openxmlformats.org/officeDocument/2006/relationships/image" Target="../media/image4.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10.xm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3.xml"/><Relationship Id="rId7" Type="http://schemas.openxmlformats.org/officeDocument/2006/relationships/image" Target="../media/image4.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14.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7.xml"/><Relationship Id="rId7" Type="http://schemas.openxmlformats.org/officeDocument/2006/relationships/image" Target="../media/image4.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18.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xml"/><Relationship Id="rId7" Type="http://schemas.openxmlformats.org/officeDocument/2006/relationships/image" Target="../media/image4.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2.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5.xml"/><Relationship Id="rId7" Type="http://schemas.openxmlformats.org/officeDocument/2006/relationships/image" Target="../media/image4.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6.xml"/><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9.xml"/><Relationship Id="rId7" Type="http://schemas.openxmlformats.org/officeDocument/2006/relationships/image" Target="../media/image4.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30.xml"/><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3.xml"/><Relationship Id="rId7" Type="http://schemas.openxmlformats.org/officeDocument/2006/relationships/image" Target="../media/image4.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34.xml"/><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5D39B-B561-8AB8-B236-DFBBFE1A8D0C}"/>
              </a:ext>
            </a:extLst>
          </p:cNvPr>
          <p:cNvSpPr>
            <a:spLocks noGrp="1"/>
          </p:cNvSpPr>
          <p:nvPr>
            <p:ph type="title"/>
            <p:custDataLst>
              <p:tags r:id="rId1"/>
            </p:custDataLst>
          </p:nvPr>
        </p:nvSpPr>
        <p:spPr/>
        <p:txBody>
          <a:bodyPr/>
          <a:lstStyle/>
          <a:p>
            <a:endParaRPr lang="fr-CA"/>
          </a:p>
        </p:txBody>
      </p:sp>
      <p:pic>
        <p:nvPicPr>
          <p:cNvPr id="5" name="Espace réservé du contenu 4" descr="Une image contenant Graphique, logo, Police, graphisme&#10;&#10;Le contenu généré par l’IA peut être incorrect.">
            <a:extLst>
              <a:ext uri="{FF2B5EF4-FFF2-40B4-BE49-F238E27FC236}">
                <a16:creationId xmlns:a16="http://schemas.microsoft.com/office/drawing/2014/main" id="{9A704C9D-71BC-F142-1887-0466B91827D6}"/>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 y="0"/>
            <a:ext cx="12208873" cy="6867491"/>
          </a:xfrm>
        </p:spPr>
      </p:pic>
      <p:sp>
        <p:nvSpPr>
          <p:cNvPr id="7" name="ZoneTexte 6">
            <a:extLst>
              <a:ext uri="{FF2B5EF4-FFF2-40B4-BE49-F238E27FC236}">
                <a16:creationId xmlns:a16="http://schemas.microsoft.com/office/drawing/2014/main" id="{050A1BD3-BDE3-E850-C496-0A3E7F8C4E49}"/>
              </a:ext>
            </a:extLst>
          </p:cNvPr>
          <p:cNvSpPr txBox="1"/>
          <p:nvPr>
            <p:custDataLst>
              <p:tags r:id="rId3"/>
            </p:custDataLst>
          </p:nvPr>
        </p:nvSpPr>
        <p:spPr>
          <a:xfrm>
            <a:off x="6492751" y="422375"/>
            <a:ext cx="5699249"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b="1" dirty="0">
                <a:solidFill>
                  <a:srgbClr val="1F1F1F"/>
                </a:solidFill>
                <a:latin typeface="Poppins"/>
                <a:cs typeface="Poppins"/>
              </a:rPr>
              <a:t>Séance d’information</a:t>
            </a:r>
          </a:p>
          <a:p>
            <a:r>
              <a:rPr lang="fr-FR" sz="4800" b="1" dirty="0">
                <a:solidFill>
                  <a:srgbClr val="1F1F1F"/>
                </a:solidFill>
                <a:latin typeface="Arial" panose="020B0604020202020204" pitchFamily="34" charset="0"/>
                <a:cs typeface="Arial" panose="020B0604020202020204" pitchFamily="34" charset="0"/>
              </a:rPr>
              <a:t>______________</a:t>
            </a:r>
          </a:p>
          <a:p>
            <a:endParaRPr lang="fr-FR" sz="4800" b="1" dirty="0">
              <a:solidFill>
                <a:srgbClr val="1F1F1F"/>
              </a:solidFill>
              <a:latin typeface="Poppins"/>
              <a:cs typeface="Poppins"/>
            </a:endParaRPr>
          </a:p>
          <a:p>
            <a:r>
              <a:rPr lang="fr-FR" sz="4800" b="1" dirty="0">
                <a:solidFill>
                  <a:srgbClr val="1F1F1F"/>
                </a:solidFill>
                <a:latin typeface="Poppins"/>
                <a:cs typeface="Poppins"/>
              </a:rPr>
              <a:t>Projet de construction d’une école secondaire</a:t>
            </a:r>
          </a:p>
          <a:p>
            <a:endParaRPr lang="fr-FR" sz="4800" dirty="0">
              <a:solidFill>
                <a:srgbClr val="1F1F1F"/>
              </a:solidFill>
              <a:latin typeface="Poppins"/>
              <a:cs typeface="Poppins"/>
            </a:endParaRPr>
          </a:p>
        </p:txBody>
      </p:sp>
    </p:spTree>
    <p:extLst>
      <p:ext uri="{BB962C8B-B14F-4D97-AF65-F5344CB8AC3E}">
        <p14:creationId xmlns:p14="http://schemas.microsoft.com/office/powerpoint/2010/main" val="274500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ACD2-D36D-8975-9A80-36E925D61C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DA89B1-0BD5-F9A5-CB3B-C6C72444902F}"/>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Acquisitions</a:t>
            </a:r>
          </a:p>
        </p:txBody>
      </p:sp>
      <p:grpSp>
        <p:nvGrpSpPr>
          <p:cNvPr id="31" name="Groupe 30">
            <a:extLst>
              <a:ext uri="{FF2B5EF4-FFF2-40B4-BE49-F238E27FC236}">
                <a16:creationId xmlns:a16="http://schemas.microsoft.com/office/drawing/2014/main" id="{8E250910-5DFC-17A7-4D5A-12CAE11F84A5}"/>
              </a:ext>
            </a:extLst>
          </p:cNvPr>
          <p:cNvGrpSpPr/>
          <p:nvPr>
            <p:custDataLst>
              <p:tags r:id="rId2"/>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42A1A72F-4140-C6A6-05E6-59CB9E10D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822FABCE-8751-D8D8-ACFE-B44E102681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A4D059F9-7744-4392-D409-FC81DB3D9B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DCFD85E5-F929-27DF-C245-82DF3ED49B0C}"/>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3FDF810E-4149-FB32-627B-CC62EE626CEC}"/>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graphicFrame>
        <p:nvGraphicFramePr>
          <p:cNvPr id="6" name="Tableau 5">
            <a:extLst>
              <a:ext uri="{FF2B5EF4-FFF2-40B4-BE49-F238E27FC236}">
                <a16:creationId xmlns:a16="http://schemas.microsoft.com/office/drawing/2014/main" id="{C61B1339-5965-776B-B1A3-B710BA22239C}"/>
              </a:ext>
            </a:extLst>
          </p:cNvPr>
          <p:cNvGraphicFramePr>
            <a:graphicFrameLocks noGrp="1"/>
          </p:cNvGraphicFramePr>
          <p:nvPr>
            <p:custDataLst>
              <p:tags r:id="rId4"/>
            </p:custDataLst>
            <p:extLst>
              <p:ext uri="{D42A27DB-BD31-4B8C-83A1-F6EECF244321}">
                <p14:modId xmlns:p14="http://schemas.microsoft.com/office/powerpoint/2010/main" val="3358197535"/>
              </p:ext>
            </p:extLst>
          </p:nvPr>
        </p:nvGraphicFramePr>
        <p:xfrm>
          <a:off x="1340189" y="2802870"/>
          <a:ext cx="10368000" cy="2694960"/>
        </p:xfrm>
        <a:graphic>
          <a:graphicData uri="http://schemas.openxmlformats.org/drawingml/2006/table">
            <a:tbl>
              <a:tblPr>
                <a:tableStyleId>{2D5ABB26-0587-4C30-8999-92F81FD0307C}</a:tableStyleId>
              </a:tblPr>
              <a:tblGrid>
                <a:gridCol w="3780000">
                  <a:extLst>
                    <a:ext uri="{9D8B030D-6E8A-4147-A177-3AD203B41FA5}">
                      <a16:colId xmlns:a16="http://schemas.microsoft.com/office/drawing/2014/main" val="1026327256"/>
                    </a:ext>
                  </a:extLst>
                </a:gridCol>
                <a:gridCol w="2268000">
                  <a:extLst>
                    <a:ext uri="{9D8B030D-6E8A-4147-A177-3AD203B41FA5}">
                      <a16:colId xmlns:a16="http://schemas.microsoft.com/office/drawing/2014/main" val="1712283430"/>
                    </a:ext>
                  </a:extLst>
                </a:gridCol>
                <a:gridCol w="2160000">
                  <a:extLst>
                    <a:ext uri="{9D8B030D-6E8A-4147-A177-3AD203B41FA5}">
                      <a16:colId xmlns:a16="http://schemas.microsoft.com/office/drawing/2014/main" val="1938307438"/>
                    </a:ext>
                  </a:extLst>
                </a:gridCol>
                <a:gridCol w="2160000">
                  <a:extLst>
                    <a:ext uri="{9D8B030D-6E8A-4147-A177-3AD203B41FA5}">
                      <a16:colId xmlns:a16="http://schemas.microsoft.com/office/drawing/2014/main" val="2320016289"/>
                    </a:ext>
                  </a:extLst>
                </a:gridCol>
              </a:tblGrid>
              <a:tr h="468000">
                <a:tc>
                  <a:txBody>
                    <a:bodyPr/>
                    <a:lstStyle/>
                    <a:p>
                      <a:pPr algn="l" fontAlgn="ctr"/>
                      <a:r>
                        <a:rPr lang="fr-CA" sz="2400" b="1" u="none" strike="noStrike" dirty="0">
                          <a:effectLst/>
                          <a:latin typeface="Poppins" panose="00000500000000000000" pitchFamily="2" charset="0"/>
                          <a:cs typeface="Poppins" panose="00000500000000000000" pitchFamily="2" charset="0"/>
                        </a:rPr>
                        <a:t> </a:t>
                      </a:r>
                      <a:endParaRPr lang="fr-CA" sz="2400" b="1" i="0" u="none" strike="noStrike" dirty="0">
                        <a:effectLst/>
                        <a:latin typeface="Poppins" panose="00000500000000000000" pitchFamily="2" charset="0"/>
                        <a:cs typeface="Poppins" panose="00000500000000000000" pitchFamily="2" charset="0"/>
                      </a:endParaRPr>
                    </a:p>
                  </a:txBody>
                  <a:tcPr anchor="ctr">
                    <a:lnB w="38100" cap="flat" cmpd="sng" algn="ctr">
                      <a:solidFill>
                        <a:srgbClr val="104862"/>
                      </a:solidFill>
                      <a:prstDash val="solid"/>
                      <a:round/>
                      <a:headEnd type="none" w="med" len="med"/>
                      <a:tailEnd type="none" w="med" len="med"/>
                    </a:lnB>
                  </a:tcPr>
                </a:tc>
                <a:tc>
                  <a:txBody>
                    <a:bodyPr/>
                    <a:lstStyle/>
                    <a:p>
                      <a:pPr algn="ctr" fontAlgn="ctr"/>
                      <a:r>
                        <a:rPr lang="fr-CA" sz="2400" b="1" u="none" strike="noStrike" dirty="0">
                          <a:effectLst/>
                          <a:latin typeface="Poppins" panose="00000500000000000000" pitchFamily="2" charset="0"/>
                          <a:cs typeface="Poppins" panose="00000500000000000000" pitchFamily="2" charset="0"/>
                        </a:rPr>
                        <a:t>2074 ch. des patriotes</a:t>
                      </a:r>
                      <a:endParaRPr lang="fr-CA" sz="2400" b="1" i="0" u="none" strike="noStrike" dirty="0">
                        <a:effectLst/>
                        <a:latin typeface="Poppins" panose="00000500000000000000" pitchFamily="2" charset="0"/>
                        <a:cs typeface="Poppins" panose="00000500000000000000" pitchFamily="2" charset="0"/>
                      </a:endParaRPr>
                    </a:p>
                  </a:txBody>
                  <a:tcPr anchor="ctr">
                    <a:lnB w="38100" cap="flat" cmpd="sng" algn="ctr">
                      <a:solidFill>
                        <a:srgbClr val="104862"/>
                      </a:solidFill>
                      <a:prstDash val="solid"/>
                      <a:round/>
                      <a:headEnd type="none" w="med" len="med"/>
                      <a:tailEnd type="none" w="med" len="med"/>
                    </a:lnB>
                    <a:solidFill>
                      <a:srgbClr val="D4EDF8"/>
                    </a:solidFill>
                  </a:tcPr>
                </a:tc>
                <a:tc>
                  <a:txBody>
                    <a:bodyPr/>
                    <a:lstStyle/>
                    <a:p>
                      <a:pPr algn="ctr" fontAlgn="ctr"/>
                      <a:r>
                        <a:rPr lang="fr-CA" sz="2400" b="1" u="none" strike="noStrike" dirty="0">
                          <a:effectLst/>
                          <a:latin typeface="Poppins" panose="00000500000000000000" pitchFamily="2" charset="0"/>
                          <a:cs typeface="Poppins" panose="00000500000000000000" pitchFamily="2" charset="0"/>
                        </a:rPr>
                        <a:t>2076 ch. des patriotes</a:t>
                      </a:r>
                      <a:endParaRPr lang="fr-CA" sz="2400" b="1" i="0" u="none" strike="noStrike" dirty="0">
                        <a:effectLst/>
                        <a:latin typeface="Poppins" panose="00000500000000000000" pitchFamily="2" charset="0"/>
                        <a:cs typeface="Poppins" panose="00000500000000000000" pitchFamily="2" charset="0"/>
                      </a:endParaRPr>
                    </a:p>
                  </a:txBody>
                  <a:tcPr anchor="ctr">
                    <a:lnB w="38100" cap="flat" cmpd="sng" algn="ctr">
                      <a:solidFill>
                        <a:srgbClr val="104862"/>
                      </a:solidFill>
                      <a:prstDash val="solid"/>
                      <a:round/>
                      <a:headEnd type="none" w="med" len="med"/>
                      <a:tailEnd type="none" w="med" len="med"/>
                    </a:lnB>
                  </a:tcPr>
                </a:tc>
                <a:tc>
                  <a:txBody>
                    <a:bodyPr/>
                    <a:lstStyle/>
                    <a:p>
                      <a:pPr algn="ctr" fontAlgn="ctr"/>
                      <a:r>
                        <a:rPr lang="fr-CA" sz="2400" b="1" i="0" u="none" strike="noStrike" dirty="0">
                          <a:effectLst/>
                          <a:latin typeface="Poppins" panose="00000500000000000000" pitchFamily="2" charset="0"/>
                          <a:cs typeface="Poppins" panose="00000500000000000000" pitchFamily="2" charset="0"/>
                        </a:rPr>
                        <a:t>2080 ch. des patriotes</a:t>
                      </a:r>
                    </a:p>
                  </a:txBody>
                  <a:tcPr anchor="ctr">
                    <a:lnB w="38100" cap="flat" cmpd="sng" algn="ctr">
                      <a:solidFill>
                        <a:srgbClr val="104862"/>
                      </a:solidFill>
                      <a:prstDash val="solid"/>
                      <a:round/>
                      <a:headEnd type="none" w="med" len="med"/>
                      <a:tailEnd type="none" w="med" len="med"/>
                    </a:lnB>
                    <a:solidFill>
                      <a:srgbClr val="D4EDF8"/>
                    </a:solidFill>
                  </a:tcPr>
                </a:tc>
                <a:extLst>
                  <a:ext uri="{0D108BD9-81ED-4DB2-BD59-A6C34878D82A}">
                    <a16:rowId xmlns:a16="http://schemas.microsoft.com/office/drawing/2014/main" val="2299444194"/>
                  </a:ext>
                </a:extLst>
              </a:tr>
              <a:tr h="468000">
                <a:tc>
                  <a:txBody>
                    <a:bodyPr/>
                    <a:lstStyle/>
                    <a:p>
                      <a:pPr algn="l" fontAlgn="ctr"/>
                      <a:r>
                        <a:rPr lang="fr-CA" sz="2400" b="1" u="none" strike="noStrike" dirty="0">
                          <a:effectLst/>
                          <a:latin typeface="Poppins" panose="00000500000000000000" pitchFamily="2" charset="0"/>
                          <a:cs typeface="Poppins" panose="00000500000000000000" pitchFamily="2" charset="0"/>
                        </a:rPr>
                        <a:t>Date d’achat</a:t>
                      </a:r>
                      <a:endParaRPr lang="fr-CA" sz="2400" b="1" i="0" u="none" strike="noStrike" dirty="0">
                        <a:effectLst/>
                        <a:latin typeface="Poppins" panose="00000500000000000000" pitchFamily="2" charset="0"/>
                        <a:cs typeface="Poppins" panose="00000500000000000000" pitchFamily="2" charset="0"/>
                      </a:endParaRPr>
                    </a:p>
                  </a:txBody>
                  <a:tcPr anchor="ctr">
                    <a:lnT w="38100" cap="flat" cmpd="sng" algn="ctr">
                      <a:solidFill>
                        <a:srgbClr val="104862"/>
                      </a:solidFill>
                      <a:prstDash val="solid"/>
                      <a:round/>
                      <a:headEnd type="none" w="med" len="med"/>
                      <a:tailEnd type="none" w="med" len="med"/>
                    </a:lnT>
                  </a:tcPr>
                </a:tc>
                <a:tc>
                  <a:txBody>
                    <a:bodyPr/>
                    <a:lstStyle/>
                    <a:p>
                      <a:pPr algn="r" fontAlgn="ctr"/>
                      <a:r>
                        <a:rPr lang="fr-CA" sz="2400" b="0" i="0" u="none" strike="noStrike" dirty="0">
                          <a:effectLst/>
                          <a:latin typeface="Poppins" panose="00000500000000000000" pitchFamily="2" charset="0"/>
                          <a:cs typeface="Poppins" panose="00000500000000000000" pitchFamily="2" charset="0"/>
                        </a:rPr>
                        <a:t>29 mars 2024</a:t>
                      </a:r>
                    </a:p>
                  </a:txBody>
                  <a:tcPr anchor="ctr">
                    <a:lnT w="38100" cap="flat" cmpd="sng" algn="ctr">
                      <a:solidFill>
                        <a:srgbClr val="104862"/>
                      </a:solidFill>
                      <a:prstDash val="solid"/>
                      <a:round/>
                      <a:headEnd type="none" w="med" len="med"/>
                      <a:tailEnd type="none" w="med" len="med"/>
                    </a:lnT>
                    <a:solidFill>
                      <a:srgbClr val="D4EDF8"/>
                    </a:solidFill>
                  </a:tcPr>
                </a:tc>
                <a:tc>
                  <a:txBody>
                    <a:bodyPr/>
                    <a:lstStyle/>
                    <a:p>
                      <a:pPr algn="r" fontAlgn="ctr"/>
                      <a:r>
                        <a:rPr lang="fr-CA" sz="2400" b="0" i="0" u="none" strike="noStrike" dirty="0">
                          <a:effectLst/>
                          <a:latin typeface="Poppins" panose="00000500000000000000" pitchFamily="2" charset="0"/>
                          <a:cs typeface="Poppins" panose="00000500000000000000" pitchFamily="2" charset="0"/>
                        </a:rPr>
                        <a:t>28 août 2023</a:t>
                      </a:r>
                    </a:p>
                  </a:txBody>
                  <a:tcPr anchor="ctr">
                    <a:lnT w="38100" cap="flat" cmpd="sng" algn="ctr">
                      <a:solidFill>
                        <a:srgbClr val="104862"/>
                      </a:solidFill>
                      <a:prstDash val="solid"/>
                      <a:round/>
                      <a:headEnd type="none" w="med" len="med"/>
                      <a:tailEnd type="none" w="med" len="med"/>
                    </a:lnT>
                  </a:tcPr>
                </a:tc>
                <a:tc>
                  <a:txBody>
                    <a:bodyPr/>
                    <a:lstStyle/>
                    <a:p>
                      <a:pPr algn="r" fontAlgn="ctr"/>
                      <a:r>
                        <a:rPr lang="fr-CA" sz="2400" b="0" i="0" u="none" strike="noStrike" dirty="0">
                          <a:effectLst/>
                          <a:latin typeface="Poppins" panose="00000500000000000000" pitchFamily="2" charset="0"/>
                          <a:cs typeface="Poppins" panose="00000500000000000000" pitchFamily="2" charset="0"/>
                        </a:rPr>
                        <a:t>29 août 2023</a:t>
                      </a:r>
                    </a:p>
                  </a:txBody>
                  <a:tcPr anchor="ctr">
                    <a:lnT w="38100" cap="flat" cmpd="sng" algn="ctr">
                      <a:solidFill>
                        <a:srgbClr val="104862"/>
                      </a:solidFill>
                      <a:prstDash val="solid"/>
                      <a:round/>
                      <a:headEnd type="none" w="med" len="med"/>
                      <a:tailEnd type="none" w="med" len="med"/>
                    </a:lnT>
                    <a:solidFill>
                      <a:srgbClr val="D4EDF8"/>
                    </a:solidFill>
                  </a:tcPr>
                </a:tc>
                <a:extLst>
                  <a:ext uri="{0D108BD9-81ED-4DB2-BD59-A6C34878D82A}">
                    <a16:rowId xmlns:a16="http://schemas.microsoft.com/office/drawing/2014/main" val="1005749811"/>
                  </a:ext>
                </a:extLst>
              </a:tr>
              <a:tr h="468000">
                <a:tc>
                  <a:txBody>
                    <a:bodyPr/>
                    <a:lstStyle/>
                    <a:p>
                      <a:pPr algn="l" fontAlgn="ctr"/>
                      <a:r>
                        <a:rPr lang="fr-CA" sz="2400" b="1" i="0" u="none" strike="noStrike" dirty="0">
                          <a:effectLst/>
                          <a:latin typeface="Poppins" panose="00000500000000000000" pitchFamily="2" charset="0"/>
                          <a:cs typeface="Poppins" panose="00000500000000000000" pitchFamily="2" charset="0"/>
                        </a:rPr>
                        <a:t>Coût d’acquisition</a:t>
                      </a:r>
                    </a:p>
                  </a:txBody>
                  <a:tcPr anchor="ctr"/>
                </a:tc>
                <a:tc>
                  <a:txBody>
                    <a:bodyPr/>
                    <a:lstStyle/>
                    <a:p>
                      <a:pPr algn="r" fontAlgn="ctr"/>
                      <a:r>
                        <a:rPr lang="fr-CA" sz="2400" b="1" i="0" u="none" strike="noStrike" dirty="0">
                          <a:effectLst/>
                          <a:latin typeface="Poppins" panose="00000500000000000000" pitchFamily="2" charset="0"/>
                          <a:cs typeface="Poppins" panose="00000500000000000000" pitchFamily="2" charset="0"/>
                        </a:rPr>
                        <a:t>565 000 $</a:t>
                      </a:r>
                    </a:p>
                  </a:txBody>
                  <a:tcPr anchor="ctr">
                    <a:solidFill>
                      <a:srgbClr val="D4EDF8"/>
                    </a:solidFill>
                  </a:tcPr>
                </a:tc>
                <a:tc>
                  <a:txBody>
                    <a:bodyPr/>
                    <a:lstStyle/>
                    <a:p>
                      <a:pPr algn="r" fontAlgn="ctr"/>
                      <a:r>
                        <a:rPr lang="fr-CA" sz="2400" b="1" i="0" u="none" strike="noStrike" dirty="0">
                          <a:effectLst/>
                          <a:latin typeface="Poppins" panose="00000500000000000000" pitchFamily="2" charset="0"/>
                          <a:cs typeface="Poppins" panose="00000500000000000000" pitchFamily="2" charset="0"/>
                        </a:rPr>
                        <a:t>600 000 $</a:t>
                      </a:r>
                    </a:p>
                  </a:txBody>
                  <a:tcPr anchor="ctr"/>
                </a:tc>
                <a:tc>
                  <a:txBody>
                    <a:bodyPr/>
                    <a:lstStyle/>
                    <a:p>
                      <a:pPr algn="r" fontAlgn="ctr"/>
                      <a:r>
                        <a:rPr lang="fr-CA" sz="2400" b="1" i="0" u="none" strike="noStrike" dirty="0">
                          <a:effectLst/>
                          <a:latin typeface="Poppins" panose="00000500000000000000" pitchFamily="2" charset="0"/>
                          <a:cs typeface="Poppins" panose="00000500000000000000" pitchFamily="2" charset="0"/>
                        </a:rPr>
                        <a:t>443 000 $</a:t>
                      </a:r>
                    </a:p>
                  </a:txBody>
                  <a:tcPr anchor="ctr">
                    <a:solidFill>
                      <a:srgbClr val="D4EDF8"/>
                    </a:solidFill>
                  </a:tcPr>
                </a:tc>
                <a:extLst>
                  <a:ext uri="{0D108BD9-81ED-4DB2-BD59-A6C34878D82A}">
                    <a16:rowId xmlns:a16="http://schemas.microsoft.com/office/drawing/2014/main" val="1583662872"/>
                  </a:ext>
                </a:extLst>
              </a:tr>
              <a:tr h="468000">
                <a:tc>
                  <a:txBody>
                    <a:bodyPr/>
                    <a:lstStyle/>
                    <a:p>
                      <a:pPr algn="l" fontAlgn="ctr"/>
                      <a:r>
                        <a:rPr lang="fr-CA" sz="2400" b="1" i="0" u="none" strike="noStrike" dirty="0">
                          <a:effectLst/>
                          <a:latin typeface="Poppins" panose="00000500000000000000" pitchFamily="2" charset="0"/>
                          <a:cs typeface="Poppins" panose="00000500000000000000" pitchFamily="2" charset="0"/>
                        </a:rPr>
                        <a:t>Valeur marchande</a:t>
                      </a:r>
                    </a:p>
                  </a:txBody>
                  <a:tcPr anchor="ctr"/>
                </a:tc>
                <a:tc>
                  <a:txBody>
                    <a:bodyPr/>
                    <a:lstStyle/>
                    <a:p>
                      <a:pPr algn="r" fontAlgn="ctr"/>
                      <a:r>
                        <a:rPr lang="fr-CA" sz="2400" b="0" i="0" u="none" strike="noStrike" dirty="0">
                          <a:effectLst/>
                          <a:latin typeface="Poppins" panose="00000500000000000000" pitchFamily="2" charset="0"/>
                          <a:cs typeface="Poppins" panose="00000500000000000000" pitchFamily="2" charset="0"/>
                        </a:rPr>
                        <a:t>521 000 $</a:t>
                      </a:r>
                    </a:p>
                  </a:txBody>
                  <a:tcPr anchor="ctr">
                    <a:solidFill>
                      <a:srgbClr val="D4EDF8"/>
                    </a:solidFill>
                  </a:tcPr>
                </a:tc>
                <a:tc>
                  <a:txBody>
                    <a:bodyPr/>
                    <a:lstStyle/>
                    <a:p>
                      <a:pPr algn="r" fontAlgn="ctr"/>
                      <a:r>
                        <a:rPr lang="fr-CA" sz="2400" b="0" i="0" u="none" strike="noStrike" dirty="0">
                          <a:effectLst/>
                          <a:latin typeface="Poppins" panose="00000500000000000000" pitchFamily="2" charset="0"/>
                          <a:cs typeface="Poppins" panose="00000500000000000000" pitchFamily="2" charset="0"/>
                        </a:rPr>
                        <a:t>600 000 $</a:t>
                      </a:r>
                    </a:p>
                  </a:txBody>
                  <a:tcPr anchor="ctr"/>
                </a:tc>
                <a:tc>
                  <a:txBody>
                    <a:bodyPr/>
                    <a:lstStyle/>
                    <a:p>
                      <a:pPr algn="r" fontAlgn="ctr"/>
                      <a:r>
                        <a:rPr lang="fr-CA" sz="2400" b="0" i="0" u="none" strike="noStrike" dirty="0">
                          <a:effectLst/>
                          <a:latin typeface="Poppins" panose="00000500000000000000" pitchFamily="2" charset="0"/>
                          <a:cs typeface="Poppins" panose="00000500000000000000" pitchFamily="2" charset="0"/>
                        </a:rPr>
                        <a:t>400 000 $</a:t>
                      </a:r>
                    </a:p>
                  </a:txBody>
                  <a:tcPr anchor="ctr">
                    <a:solidFill>
                      <a:srgbClr val="D4EDF8"/>
                    </a:solidFill>
                  </a:tcPr>
                </a:tc>
                <a:extLst>
                  <a:ext uri="{0D108BD9-81ED-4DB2-BD59-A6C34878D82A}">
                    <a16:rowId xmlns:a16="http://schemas.microsoft.com/office/drawing/2014/main" val="3294193173"/>
                  </a:ext>
                </a:extLst>
              </a:tr>
              <a:tr h="468000">
                <a:tc>
                  <a:txBody>
                    <a:bodyPr/>
                    <a:lstStyle/>
                    <a:p>
                      <a:pPr algn="l" fontAlgn="ctr"/>
                      <a:r>
                        <a:rPr lang="fr-CA" sz="2400" b="1" i="0" u="none" strike="noStrike" dirty="0">
                          <a:effectLst/>
                          <a:latin typeface="Poppins" panose="00000500000000000000" pitchFamily="2" charset="0"/>
                          <a:cs typeface="Poppins" panose="00000500000000000000" pitchFamily="2" charset="0"/>
                        </a:rPr>
                        <a:t>Évaluation municipale</a:t>
                      </a:r>
                    </a:p>
                  </a:txBody>
                  <a:tcPr anchor="ctr"/>
                </a:tc>
                <a:tc>
                  <a:txBody>
                    <a:bodyPr/>
                    <a:lstStyle/>
                    <a:p>
                      <a:pPr algn="r" fontAlgn="ctr"/>
                      <a:r>
                        <a:rPr lang="fr-CA" sz="2400" b="0" i="0" u="none" strike="noStrike" dirty="0">
                          <a:effectLst/>
                          <a:latin typeface="Poppins" panose="00000500000000000000" pitchFamily="2" charset="0"/>
                          <a:cs typeface="Poppins" panose="00000500000000000000" pitchFamily="2" charset="0"/>
                        </a:rPr>
                        <a:t>328 500 $</a:t>
                      </a:r>
                    </a:p>
                  </a:txBody>
                  <a:tcPr anchor="ctr">
                    <a:solidFill>
                      <a:srgbClr val="D4EDF8"/>
                    </a:solidFill>
                  </a:tcPr>
                </a:tc>
                <a:tc>
                  <a:txBody>
                    <a:bodyPr/>
                    <a:lstStyle/>
                    <a:p>
                      <a:pPr algn="r" fontAlgn="ctr"/>
                      <a:r>
                        <a:rPr lang="fr-CA" sz="2400" b="0" i="0" u="none" strike="noStrike" dirty="0">
                          <a:effectLst/>
                          <a:latin typeface="Poppins" panose="00000500000000000000" pitchFamily="2" charset="0"/>
                          <a:cs typeface="Poppins" panose="00000500000000000000" pitchFamily="2" charset="0"/>
                        </a:rPr>
                        <a:t>343 500 $</a:t>
                      </a:r>
                    </a:p>
                  </a:txBody>
                  <a:tcPr anchor="ctr"/>
                </a:tc>
                <a:tc>
                  <a:txBody>
                    <a:bodyPr/>
                    <a:lstStyle/>
                    <a:p>
                      <a:pPr algn="r" fontAlgn="ctr"/>
                      <a:r>
                        <a:rPr lang="fr-CA" sz="2400" b="0" i="0" u="none" strike="noStrike" dirty="0">
                          <a:effectLst/>
                          <a:latin typeface="Poppins" panose="00000500000000000000" pitchFamily="2" charset="0"/>
                          <a:cs typeface="Poppins" panose="00000500000000000000" pitchFamily="2" charset="0"/>
                        </a:rPr>
                        <a:t>402 800 $</a:t>
                      </a:r>
                    </a:p>
                  </a:txBody>
                  <a:tcPr anchor="ctr">
                    <a:solidFill>
                      <a:srgbClr val="D4EDF8"/>
                    </a:solidFill>
                  </a:tcPr>
                </a:tc>
                <a:extLst>
                  <a:ext uri="{0D108BD9-81ED-4DB2-BD59-A6C34878D82A}">
                    <a16:rowId xmlns:a16="http://schemas.microsoft.com/office/drawing/2014/main" val="1391702859"/>
                  </a:ext>
                </a:extLst>
              </a:tr>
            </a:tbl>
          </a:graphicData>
        </a:graphic>
      </p:graphicFrame>
      <p:sp>
        <p:nvSpPr>
          <p:cNvPr id="5" name="Espace réservé du contenu 4">
            <a:extLst>
              <a:ext uri="{FF2B5EF4-FFF2-40B4-BE49-F238E27FC236}">
                <a16:creationId xmlns:a16="http://schemas.microsoft.com/office/drawing/2014/main" id="{A887B1C7-8542-DAC0-0BA6-A0780424D3D4}"/>
              </a:ext>
            </a:extLst>
          </p:cNvPr>
          <p:cNvSpPr>
            <a:spLocks noGrp="1"/>
          </p:cNvSpPr>
          <p:nvPr>
            <p:ph idx="1"/>
            <p:custDataLst>
              <p:tags r:id="rId5"/>
            </p:custDataLst>
          </p:nvPr>
        </p:nvSpPr>
        <p:spPr>
          <a:xfrm>
            <a:off x="1340190" y="1360170"/>
            <a:ext cx="10704290" cy="1224410"/>
          </a:xfrm>
        </p:spPr>
        <p:txBody>
          <a:bodyPr/>
          <a:lstStyle/>
          <a:p>
            <a:r>
              <a:rPr lang="fr-CA" dirty="0">
                <a:latin typeface="Poppins" panose="00000500000000000000" pitchFamily="2" charset="0"/>
                <a:cs typeface="Poppins" panose="00000500000000000000" pitchFamily="2" charset="0"/>
              </a:rPr>
              <a:t>Règlement d’emprunt numéro 23-R-266 (27 juin 2023) au montant de 2 107 000 $</a:t>
            </a:r>
          </a:p>
        </p:txBody>
      </p:sp>
    </p:spTree>
    <p:extLst>
      <p:ext uri="{BB962C8B-B14F-4D97-AF65-F5344CB8AC3E}">
        <p14:creationId xmlns:p14="http://schemas.microsoft.com/office/powerpoint/2010/main" val="3273501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7079-7168-A66A-DD11-71E3A0D383BF}"/>
            </a:ext>
          </a:extLst>
        </p:cNvPr>
        <p:cNvGrpSpPr/>
        <p:nvPr/>
      </p:nvGrpSpPr>
      <p:grpSpPr>
        <a:xfrm>
          <a:off x="0" y="0"/>
          <a:ext cx="0" cy="0"/>
          <a:chOff x="0" y="0"/>
          <a:chExt cx="0" cy="0"/>
        </a:xfrm>
      </p:grpSpPr>
      <p:grpSp>
        <p:nvGrpSpPr>
          <p:cNvPr id="31" name="Groupe 30">
            <a:extLst>
              <a:ext uri="{FF2B5EF4-FFF2-40B4-BE49-F238E27FC236}">
                <a16:creationId xmlns:a16="http://schemas.microsoft.com/office/drawing/2014/main" id="{4EF41F08-98F3-DBD2-6325-01F3C39CBBE7}"/>
              </a:ext>
            </a:extLst>
          </p:cNvPr>
          <p:cNvGrpSpPr/>
          <p:nvPr>
            <p:custDataLst>
              <p:tags r:id="rId1"/>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F5CA3EA5-5752-D484-45EA-127AED4AC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64AC46F2-56CD-A1A4-709A-47B4EA5DE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283AE84F-99E5-B501-044B-971B561BE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7860A23A-FA80-B538-9C35-ECEFA2053084}"/>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F88E48B4-50A5-AC70-6996-4748BC3BEEB0}"/>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pic>
        <p:nvPicPr>
          <p:cNvPr id="6" name="Espace réservé du contenu 5">
            <a:extLst>
              <a:ext uri="{FF2B5EF4-FFF2-40B4-BE49-F238E27FC236}">
                <a16:creationId xmlns:a16="http://schemas.microsoft.com/office/drawing/2014/main" id="{6B7CEA94-23AA-043C-F356-EF2816B11B42}"/>
              </a:ext>
            </a:extLst>
          </p:cNvPr>
          <p:cNvPicPr>
            <a:picLocks noGrp="1" noChangeAspect="1"/>
          </p:cNvPicPr>
          <p:nvPr>
            <p:ph idx="1"/>
          </p:nvPr>
        </p:nvPicPr>
        <p:blipFill>
          <a:blip r:embed="rId9"/>
          <a:stretch>
            <a:fillRect/>
          </a:stretch>
        </p:blipFill>
        <p:spPr>
          <a:xfrm>
            <a:off x="1438102" y="160476"/>
            <a:ext cx="4867958" cy="3376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26367DD7-61A7-BAF7-D668-5593F435AC61}"/>
              </a:ext>
            </a:extLst>
          </p:cNvPr>
          <p:cNvPicPr>
            <a:picLocks noChangeAspect="1"/>
          </p:cNvPicPr>
          <p:nvPr/>
        </p:nvPicPr>
        <p:blipFill>
          <a:blip r:embed="rId10"/>
          <a:stretch>
            <a:fillRect/>
          </a:stretch>
        </p:blipFill>
        <p:spPr>
          <a:xfrm>
            <a:off x="6538036" y="160476"/>
            <a:ext cx="5382415" cy="3382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a:extLst>
              <a:ext uri="{FF2B5EF4-FFF2-40B4-BE49-F238E27FC236}">
                <a16:creationId xmlns:a16="http://schemas.microsoft.com/office/drawing/2014/main" id="{125BC76E-82C2-8D95-9C9D-4E2A306B2937}"/>
              </a:ext>
            </a:extLst>
          </p:cNvPr>
          <p:cNvPicPr>
            <a:picLocks noChangeAspect="1"/>
          </p:cNvPicPr>
          <p:nvPr/>
        </p:nvPicPr>
        <p:blipFill>
          <a:blip r:embed="rId11"/>
          <a:stretch>
            <a:fillRect/>
          </a:stretch>
        </p:blipFill>
        <p:spPr>
          <a:xfrm>
            <a:off x="3851458" y="3695518"/>
            <a:ext cx="5093037" cy="2998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0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30B8A-FB6F-BC03-9D27-2C8224B768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CBB382-9AAF-52A0-9DD1-E63DE1B8DDC4}"/>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Autres dépenses</a:t>
            </a:r>
          </a:p>
        </p:txBody>
      </p:sp>
      <p:grpSp>
        <p:nvGrpSpPr>
          <p:cNvPr id="31" name="Groupe 30">
            <a:extLst>
              <a:ext uri="{FF2B5EF4-FFF2-40B4-BE49-F238E27FC236}">
                <a16:creationId xmlns:a16="http://schemas.microsoft.com/office/drawing/2014/main" id="{9CE7E56F-3CDE-60FE-4270-DAB7FA30AB80}"/>
              </a:ext>
            </a:extLst>
          </p:cNvPr>
          <p:cNvGrpSpPr/>
          <p:nvPr>
            <p:custDataLst>
              <p:tags r:id="rId2"/>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9D4869C5-F8C3-8ABA-7978-D8FED0C8B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4C69D837-B1E1-F8D3-4592-EB951C42A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9C48B99D-8B5C-34F0-CD37-324EB99F54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6F8DB55B-58B8-7827-4B90-C4AFD1E59325}"/>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455AC1A1-30F1-6822-008C-63385E3D4763}"/>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graphicFrame>
        <p:nvGraphicFramePr>
          <p:cNvPr id="6" name="Tableau 5">
            <a:extLst>
              <a:ext uri="{FF2B5EF4-FFF2-40B4-BE49-F238E27FC236}">
                <a16:creationId xmlns:a16="http://schemas.microsoft.com/office/drawing/2014/main" id="{4919312D-7C70-88B2-20E0-149C47B3EC67}"/>
              </a:ext>
            </a:extLst>
          </p:cNvPr>
          <p:cNvGraphicFramePr>
            <a:graphicFrameLocks noGrp="1"/>
          </p:cNvGraphicFramePr>
          <p:nvPr>
            <p:custDataLst>
              <p:tags r:id="rId4"/>
            </p:custDataLst>
            <p:extLst>
              <p:ext uri="{D42A27DB-BD31-4B8C-83A1-F6EECF244321}">
                <p14:modId xmlns:p14="http://schemas.microsoft.com/office/powerpoint/2010/main" val="2373008078"/>
              </p:ext>
            </p:extLst>
          </p:nvPr>
        </p:nvGraphicFramePr>
        <p:xfrm>
          <a:off x="1339690" y="1130845"/>
          <a:ext cx="9360000" cy="5184000"/>
        </p:xfrm>
        <a:graphic>
          <a:graphicData uri="http://schemas.openxmlformats.org/drawingml/2006/table">
            <a:tbl>
              <a:tblPr>
                <a:tableStyleId>{2D5ABB26-0587-4C30-8999-92F81FD0307C}</a:tableStyleId>
              </a:tblPr>
              <a:tblGrid>
                <a:gridCol w="7200000">
                  <a:extLst>
                    <a:ext uri="{9D8B030D-6E8A-4147-A177-3AD203B41FA5}">
                      <a16:colId xmlns:a16="http://schemas.microsoft.com/office/drawing/2014/main" val="1026327256"/>
                    </a:ext>
                  </a:extLst>
                </a:gridCol>
                <a:gridCol w="2160000">
                  <a:extLst>
                    <a:ext uri="{9D8B030D-6E8A-4147-A177-3AD203B41FA5}">
                      <a16:colId xmlns:a16="http://schemas.microsoft.com/office/drawing/2014/main" val="2320016289"/>
                    </a:ext>
                  </a:extLst>
                </a:gridCol>
              </a:tblGrid>
              <a:tr h="432000">
                <a:tc>
                  <a:txBody>
                    <a:bodyPr/>
                    <a:lstStyle/>
                    <a:p>
                      <a:pPr algn="l" fontAlgn="ctr"/>
                      <a:r>
                        <a:rPr lang="fr-CA" sz="2000" b="1" i="0" u="none" strike="noStrike" dirty="0">
                          <a:effectLst/>
                          <a:latin typeface="Poppins" panose="00000500000000000000" pitchFamily="2" charset="0"/>
                          <a:cs typeface="Poppins" panose="00000500000000000000" pitchFamily="2" charset="0"/>
                        </a:rPr>
                        <a:t>Dépenses liées à l’acquisition</a:t>
                      </a:r>
                    </a:p>
                  </a:txBody>
                  <a:tcPr anchor="ctr"/>
                </a:tc>
                <a:tc>
                  <a:txBody>
                    <a:bodyPr/>
                    <a:lstStyle/>
                    <a:p>
                      <a:pPr algn="r" fontAlgn="ctr"/>
                      <a:endParaRPr lang="fr-CA" sz="2000" b="0" i="0" u="none" strike="noStrike" dirty="0">
                        <a:effectLst/>
                        <a:latin typeface="Poppins" panose="00000500000000000000" pitchFamily="2" charset="0"/>
                        <a:cs typeface="Poppins" panose="00000500000000000000" pitchFamily="2" charset="0"/>
                      </a:endParaRPr>
                    </a:p>
                  </a:txBody>
                  <a:tcPr anchor="ctr">
                    <a:solidFill>
                      <a:srgbClr val="D4EDF8"/>
                    </a:solidFill>
                  </a:tcPr>
                </a:tc>
                <a:extLst>
                  <a:ext uri="{0D108BD9-81ED-4DB2-BD59-A6C34878D82A}">
                    <a16:rowId xmlns:a16="http://schemas.microsoft.com/office/drawing/2014/main" val="1583662872"/>
                  </a:ext>
                </a:extLst>
              </a:tr>
              <a:tr h="432000">
                <a:tc>
                  <a:txBody>
                    <a:bodyPr/>
                    <a:lstStyle/>
                    <a:p>
                      <a:pPr algn="l" fontAlgn="ctr"/>
                      <a:r>
                        <a:rPr lang="fr-CA" sz="2000" b="0" i="0" u="none" strike="noStrike">
                          <a:effectLst/>
                          <a:latin typeface="Poppins" panose="00000500000000000000" pitchFamily="2" charset="0"/>
                          <a:cs typeface="Poppins" panose="00000500000000000000" pitchFamily="2" charset="0"/>
                        </a:rPr>
                        <a:t>Évaluation valeur marchande</a:t>
                      </a:r>
                      <a:endParaRPr lang="fr-CA" sz="2000" b="0" i="0" u="none" strike="noStrike" dirty="0">
                        <a:effectLst/>
                        <a:latin typeface="Poppins" panose="00000500000000000000" pitchFamily="2" charset="0"/>
                        <a:cs typeface="Poppins" panose="00000500000000000000" pitchFamily="2" charset="0"/>
                      </a:endParaRP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5 381 $</a:t>
                      </a:r>
                    </a:p>
                  </a:txBody>
                  <a:tcPr anchor="ctr">
                    <a:solidFill>
                      <a:srgbClr val="D4EDF8"/>
                    </a:solidFill>
                  </a:tcPr>
                </a:tc>
                <a:extLst>
                  <a:ext uri="{0D108BD9-81ED-4DB2-BD59-A6C34878D82A}">
                    <a16:rowId xmlns:a16="http://schemas.microsoft.com/office/drawing/2014/main" val="3294193173"/>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Frais de courtage et notaire</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25 046 $</a:t>
                      </a:r>
                    </a:p>
                  </a:txBody>
                  <a:tcPr anchor="ctr">
                    <a:solidFill>
                      <a:srgbClr val="D4EDF8"/>
                    </a:solidFill>
                  </a:tcPr>
                </a:tc>
                <a:extLst>
                  <a:ext uri="{0D108BD9-81ED-4DB2-BD59-A6C34878D82A}">
                    <a16:rowId xmlns:a16="http://schemas.microsoft.com/office/drawing/2014/main" val="1391702859"/>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Frais légaux</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11 378 $</a:t>
                      </a:r>
                    </a:p>
                  </a:txBody>
                  <a:tcPr anchor="ctr">
                    <a:solidFill>
                      <a:srgbClr val="D4EDF8"/>
                    </a:solidFill>
                  </a:tcPr>
                </a:tc>
                <a:extLst>
                  <a:ext uri="{0D108BD9-81ED-4DB2-BD59-A6C34878D82A}">
                    <a16:rowId xmlns:a16="http://schemas.microsoft.com/office/drawing/2014/main" val="3100049892"/>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Groupe conseil UDA</a:t>
                      </a:r>
                    </a:p>
                  </a:txBody>
                  <a:tcPr anchor="ctr">
                    <a:lnB w="12700" cap="flat" cmpd="sng" algn="ctr">
                      <a:solidFill>
                        <a:schemeClr val="tx1"/>
                      </a:solidFill>
                      <a:prstDash val="solid"/>
                      <a:round/>
                      <a:headEnd type="none" w="med" len="med"/>
                      <a:tailEnd type="none" w="med" len="med"/>
                    </a:lnB>
                  </a:tcPr>
                </a:tc>
                <a:tc>
                  <a:txBody>
                    <a:bodyPr/>
                    <a:lstStyle/>
                    <a:p>
                      <a:pPr algn="r" fontAlgn="ctr"/>
                      <a:r>
                        <a:rPr lang="fr-CA" sz="2000" b="0" i="0" u="none" strike="noStrike" dirty="0">
                          <a:effectLst/>
                          <a:latin typeface="Poppins" panose="00000500000000000000" pitchFamily="2" charset="0"/>
                          <a:cs typeface="Poppins" panose="00000500000000000000" pitchFamily="2" charset="0"/>
                        </a:rPr>
                        <a:t>20 454 $</a:t>
                      </a:r>
                    </a:p>
                  </a:txBody>
                  <a:tcPr anchor="ctr">
                    <a:lnB w="12700" cap="flat" cmpd="sng" algn="ctr">
                      <a:solidFill>
                        <a:schemeClr val="tx1"/>
                      </a:solidFill>
                      <a:prstDash val="solid"/>
                      <a:round/>
                      <a:headEnd type="none" w="med" len="med"/>
                      <a:tailEnd type="none" w="med" len="med"/>
                    </a:lnB>
                    <a:solidFill>
                      <a:srgbClr val="D4EDF8"/>
                    </a:solidFill>
                  </a:tcPr>
                </a:tc>
                <a:extLst>
                  <a:ext uri="{0D108BD9-81ED-4DB2-BD59-A6C34878D82A}">
                    <a16:rowId xmlns:a16="http://schemas.microsoft.com/office/drawing/2014/main" val="1142776951"/>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T w="12700" cap="flat" cmpd="sng" algn="ctr">
                      <a:solidFill>
                        <a:schemeClr val="tx1"/>
                      </a:solidFill>
                      <a:prstDash val="solid"/>
                      <a:round/>
                      <a:headEnd type="none" w="med" len="med"/>
                      <a:tailEnd type="none" w="med" len="med"/>
                    </a:lnT>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62 259 $</a:t>
                      </a:r>
                    </a:p>
                  </a:txBody>
                  <a:tcPr anchor="ctr">
                    <a:lnT w="12700" cap="flat" cmpd="sng" algn="ctr">
                      <a:solidFill>
                        <a:schemeClr val="tx1"/>
                      </a:solidFill>
                      <a:prstDash val="solid"/>
                      <a:round/>
                      <a:headEnd type="none" w="med" len="med"/>
                      <a:tailEnd type="none" w="med" len="med"/>
                    </a:lnT>
                    <a:solidFill>
                      <a:srgbClr val="D4EDF8"/>
                    </a:solidFill>
                  </a:tcPr>
                </a:tc>
                <a:extLst>
                  <a:ext uri="{0D108BD9-81ED-4DB2-BD59-A6C34878D82A}">
                    <a16:rowId xmlns:a16="http://schemas.microsoft.com/office/drawing/2014/main" val="1590734761"/>
                  </a:ext>
                </a:extLst>
              </a:tr>
              <a:tr h="432000">
                <a:tc>
                  <a:txBody>
                    <a:bodyPr/>
                    <a:lstStyle/>
                    <a:p>
                      <a:pPr algn="l" fontAlgn="ctr"/>
                      <a:r>
                        <a:rPr lang="fr-CA" sz="2000" b="1" i="0" u="none" strike="noStrike" dirty="0">
                          <a:effectLst/>
                          <a:latin typeface="Poppins" panose="00000500000000000000" pitchFamily="2" charset="0"/>
                          <a:cs typeface="Poppins" panose="00000500000000000000" pitchFamily="2" charset="0"/>
                        </a:rPr>
                        <a:t>Dépenses courantes d’entretien</a:t>
                      </a:r>
                    </a:p>
                  </a:txBody>
                  <a:tcPr anchor="ctr"/>
                </a:tc>
                <a:tc>
                  <a:txBody>
                    <a:bodyPr/>
                    <a:lstStyle/>
                    <a:p>
                      <a:pPr algn="r" fontAlgn="ctr"/>
                      <a:endParaRPr lang="fr-CA" sz="2000" b="0" i="0" u="none" strike="noStrike" dirty="0">
                        <a:effectLst/>
                        <a:latin typeface="Poppins" panose="00000500000000000000" pitchFamily="2" charset="0"/>
                        <a:cs typeface="Poppins" panose="00000500000000000000" pitchFamily="2" charset="0"/>
                      </a:endParaRPr>
                    </a:p>
                  </a:txBody>
                  <a:tcPr anchor="ctr">
                    <a:solidFill>
                      <a:srgbClr val="D4EDF8"/>
                    </a:solidFill>
                  </a:tcPr>
                </a:tc>
                <a:extLst>
                  <a:ext uri="{0D108BD9-81ED-4DB2-BD59-A6C34878D82A}">
                    <a16:rowId xmlns:a16="http://schemas.microsoft.com/office/drawing/2014/main" val="3910054857"/>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Électricité </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8 185 $</a:t>
                      </a:r>
                    </a:p>
                  </a:txBody>
                  <a:tcPr anchor="ctr">
                    <a:solidFill>
                      <a:srgbClr val="D4EDF8"/>
                    </a:solidFill>
                  </a:tcPr>
                </a:tc>
                <a:extLst>
                  <a:ext uri="{0D108BD9-81ED-4DB2-BD59-A6C34878D82A}">
                    <a16:rowId xmlns:a16="http://schemas.microsoft.com/office/drawing/2014/main" val="105343503"/>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Autres frais d’entretien</a:t>
                      </a:r>
                    </a:p>
                  </a:txBody>
                  <a:tcPr anchor="ctr">
                    <a:lnB w="12700" cap="flat" cmpd="sng" algn="ctr">
                      <a:solidFill>
                        <a:schemeClr val="tx1"/>
                      </a:solidFill>
                      <a:prstDash val="solid"/>
                      <a:round/>
                      <a:headEnd type="none" w="med" len="med"/>
                      <a:tailEnd type="none" w="med" len="med"/>
                    </a:lnB>
                  </a:tcPr>
                </a:tc>
                <a:tc>
                  <a:txBody>
                    <a:bodyPr/>
                    <a:lstStyle/>
                    <a:p>
                      <a:pPr algn="r" fontAlgn="ctr"/>
                      <a:r>
                        <a:rPr lang="fr-CA" sz="2000" b="0" i="0" u="none" strike="noStrike" dirty="0">
                          <a:effectLst/>
                          <a:latin typeface="Poppins" panose="00000500000000000000" pitchFamily="2" charset="0"/>
                          <a:cs typeface="Poppins" panose="00000500000000000000" pitchFamily="2" charset="0"/>
                        </a:rPr>
                        <a:t>4 216 $</a:t>
                      </a:r>
                    </a:p>
                  </a:txBody>
                  <a:tcPr anchor="ctr">
                    <a:lnB w="12700" cap="flat" cmpd="sng" algn="ctr">
                      <a:solidFill>
                        <a:schemeClr val="tx1"/>
                      </a:solidFill>
                      <a:prstDash val="solid"/>
                      <a:round/>
                      <a:headEnd type="none" w="med" len="med"/>
                      <a:tailEnd type="none" w="med" len="med"/>
                    </a:lnB>
                    <a:solidFill>
                      <a:srgbClr val="D4EDF8"/>
                    </a:solidFill>
                  </a:tcPr>
                </a:tc>
                <a:extLst>
                  <a:ext uri="{0D108BD9-81ED-4DB2-BD59-A6C34878D82A}">
                    <a16:rowId xmlns:a16="http://schemas.microsoft.com/office/drawing/2014/main" val="260487154"/>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12 402 $</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4EDF8"/>
                    </a:solidFill>
                  </a:tcPr>
                </a:tc>
                <a:extLst>
                  <a:ext uri="{0D108BD9-81ED-4DB2-BD59-A6C34878D82A}">
                    <a16:rowId xmlns:a16="http://schemas.microsoft.com/office/drawing/2014/main" val="3536088947"/>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fr-CA" sz="2000" b="1"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DF8"/>
                    </a:solidFill>
                  </a:tcPr>
                </a:tc>
                <a:extLst>
                  <a:ext uri="{0D108BD9-81ED-4DB2-BD59-A6C34878D82A}">
                    <a16:rowId xmlns:a16="http://schemas.microsoft.com/office/drawing/2014/main" val="723255824"/>
                  </a:ext>
                </a:extLst>
              </a:tr>
              <a:tr h="432000">
                <a:tc>
                  <a:txBody>
                    <a:bodyPr/>
                    <a:lstStyle/>
                    <a:p>
                      <a:pPr algn="l" fontAlgn="ctr"/>
                      <a:r>
                        <a:rPr lang="fr-CA" sz="2000" b="1" i="0" u="none" strike="noStrike" dirty="0">
                          <a:effectLst/>
                          <a:latin typeface="Poppins" panose="00000500000000000000" pitchFamily="2" charset="0"/>
                          <a:cs typeface="Poppins" panose="00000500000000000000" pitchFamily="2" charset="0"/>
                        </a:rPr>
                        <a:t>Frais d’emprunt temporaire</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50 234 $</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DF8"/>
                    </a:solidFill>
                  </a:tcPr>
                </a:tc>
                <a:extLst>
                  <a:ext uri="{0D108BD9-81ED-4DB2-BD59-A6C34878D82A}">
                    <a16:rowId xmlns:a16="http://schemas.microsoft.com/office/drawing/2014/main" val="2763111051"/>
                  </a:ext>
                </a:extLst>
              </a:tr>
            </a:tbl>
          </a:graphicData>
        </a:graphic>
      </p:graphicFrame>
    </p:spTree>
    <p:extLst>
      <p:ext uri="{BB962C8B-B14F-4D97-AF65-F5344CB8AC3E}">
        <p14:creationId xmlns:p14="http://schemas.microsoft.com/office/powerpoint/2010/main" val="413969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24035-0BF0-AA2B-F298-8D86B8EFD1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B68F16-5669-4A36-A2D8-529A02BEFE51}"/>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Autres dépenses (suite)</a:t>
            </a:r>
          </a:p>
        </p:txBody>
      </p:sp>
      <p:grpSp>
        <p:nvGrpSpPr>
          <p:cNvPr id="31" name="Groupe 30">
            <a:extLst>
              <a:ext uri="{FF2B5EF4-FFF2-40B4-BE49-F238E27FC236}">
                <a16:creationId xmlns:a16="http://schemas.microsoft.com/office/drawing/2014/main" id="{4E600ED2-7CDE-253D-6DEA-10D8C96302BA}"/>
              </a:ext>
            </a:extLst>
          </p:cNvPr>
          <p:cNvGrpSpPr/>
          <p:nvPr>
            <p:custDataLst>
              <p:tags r:id="rId2"/>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C1854392-55CA-1790-44BE-C82C2C138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72B7FC88-7605-85D1-3C85-7A4C411E7F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031ECBF0-9446-3225-CA28-6E776A7A9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FD0FE046-303E-6296-D7FC-08F655936ED6}"/>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DF8CD77C-8AD6-9288-526E-3A1C6CC2EDA7}"/>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graphicFrame>
        <p:nvGraphicFramePr>
          <p:cNvPr id="6" name="Tableau 5">
            <a:extLst>
              <a:ext uri="{FF2B5EF4-FFF2-40B4-BE49-F238E27FC236}">
                <a16:creationId xmlns:a16="http://schemas.microsoft.com/office/drawing/2014/main" id="{12E5C491-19A8-8C5A-7C5E-607AA4A061C1}"/>
              </a:ext>
            </a:extLst>
          </p:cNvPr>
          <p:cNvGraphicFramePr>
            <a:graphicFrameLocks noGrp="1"/>
          </p:cNvGraphicFramePr>
          <p:nvPr>
            <p:custDataLst>
              <p:tags r:id="rId4"/>
            </p:custDataLst>
            <p:extLst>
              <p:ext uri="{D42A27DB-BD31-4B8C-83A1-F6EECF244321}">
                <p14:modId xmlns:p14="http://schemas.microsoft.com/office/powerpoint/2010/main" val="759283940"/>
              </p:ext>
            </p:extLst>
          </p:nvPr>
        </p:nvGraphicFramePr>
        <p:xfrm>
          <a:off x="1334278" y="1262665"/>
          <a:ext cx="9365412" cy="4752000"/>
        </p:xfrm>
        <a:graphic>
          <a:graphicData uri="http://schemas.openxmlformats.org/drawingml/2006/table">
            <a:tbl>
              <a:tblPr>
                <a:tableStyleId>{2D5ABB26-0587-4C30-8999-92F81FD0307C}</a:tableStyleId>
              </a:tblPr>
              <a:tblGrid>
                <a:gridCol w="7205412">
                  <a:extLst>
                    <a:ext uri="{9D8B030D-6E8A-4147-A177-3AD203B41FA5}">
                      <a16:colId xmlns:a16="http://schemas.microsoft.com/office/drawing/2014/main" val="1026327256"/>
                    </a:ext>
                  </a:extLst>
                </a:gridCol>
                <a:gridCol w="2160000">
                  <a:extLst>
                    <a:ext uri="{9D8B030D-6E8A-4147-A177-3AD203B41FA5}">
                      <a16:colId xmlns:a16="http://schemas.microsoft.com/office/drawing/2014/main" val="2320016289"/>
                    </a:ext>
                  </a:extLst>
                </a:gridCol>
              </a:tblGrid>
              <a:tr h="432000">
                <a:tc>
                  <a:txBody>
                    <a:bodyPr/>
                    <a:lstStyle/>
                    <a:p>
                      <a:pPr algn="l" fontAlgn="ctr"/>
                      <a:r>
                        <a:rPr lang="fr-CA" sz="2000" b="1" i="0" u="none" strike="noStrike" dirty="0">
                          <a:effectLst/>
                          <a:latin typeface="Poppins" panose="00000500000000000000" pitchFamily="2" charset="0"/>
                          <a:cs typeface="Poppins" panose="00000500000000000000" pitchFamily="2" charset="0"/>
                        </a:rPr>
                        <a:t>Dépenses totales</a:t>
                      </a:r>
                    </a:p>
                  </a:txBody>
                  <a:tcPr anchor="ctr"/>
                </a:tc>
                <a:tc>
                  <a:txBody>
                    <a:bodyPr/>
                    <a:lstStyle/>
                    <a:p>
                      <a:pPr algn="r" fontAlgn="ctr"/>
                      <a:endParaRPr lang="fr-CA" sz="2000" b="0" i="0" u="none" strike="noStrike" dirty="0">
                        <a:effectLst/>
                        <a:latin typeface="Poppins" panose="00000500000000000000" pitchFamily="2" charset="0"/>
                        <a:cs typeface="Poppins" panose="00000500000000000000" pitchFamily="2" charset="0"/>
                      </a:endParaRPr>
                    </a:p>
                  </a:txBody>
                  <a:tcPr anchor="ctr">
                    <a:solidFill>
                      <a:srgbClr val="D4EDF8"/>
                    </a:solidFill>
                  </a:tcPr>
                </a:tc>
                <a:extLst>
                  <a:ext uri="{0D108BD9-81ED-4DB2-BD59-A6C34878D82A}">
                    <a16:rowId xmlns:a16="http://schemas.microsoft.com/office/drawing/2014/main" val="1583662872"/>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Dépenses liées à l’acquisition</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62 259 $</a:t>
                      </a:r>
                    </a:p>
                  </a:txBody>
                  <a:tcPr anchor="ctr">
                    <a:solidFill>
                      <a:srgbClr val="D4EDF8"/>
                    </a:solidFill>
                  </a:tcPr>
                </a:tc>
                <a:extLst>
                  <a:ext uri="{0D108BD9-81ED-4DB2-BD59-A6C34878D82A}">
                    <a16:rowId xmlns:a16="http://schemas.microsoft.com/office/drawing/2014/main" val="3294193173"/>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Dépenses courantes d’entretien</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12 402 $</a:t>
                      </a:r>
                    </a:p>
                  </a:txBody>
                  <a:tcPr anchor="ctr">
                    <a:solidFill>
                      <a:srgbClr val="D4EDF8"/>
                    </a:solidFill>
                  </a:tcPr>
                </a:tc>
                <a:extLst>
                  <a:ext uri="{0D108BD9-81ED-4DB2-BD59-A6C34878D82A}">
                    <a16:rowId xmlns:a16="http://schemas.microsoft.com/office/drawing/2014/main" val="1391702859"/>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Frais d’emprunt temporaire</a:t>
                      </a:r>
                    </a:p>
                  </a:txBody>
                  <a:tcPr anchor="ctr">
                    <a:lnB w="12700" cap="flat" cmpd="sng" algn="ctr">
                      <a:solidFill>
                        <a:schemeClr val="tx1"/>
                      </a:solidFill>
                      <a:prstDash val="solid"/>
                      <a:round/>
                      <a:headEnd type="none" w="med" len="med"/>
                      <a:tailEnd type="none" w="med" len="med"/>
                    </a:lnB>
                  </a:tcPr>
                </a:tc>
                <a:tc>
                  <a:txBody>
                    <a:bodyPr/>
                    <a:lstStyle/>
                    <a:p>
                      <a:pPr algn="r" fontAlgn="ctr"/>
                      <a:r>
                        <a:rPr lang="fr-CA" sz="2000" b="0" i="0" u="none" strike="noStrike" dirty="0">
                          <a:effectLst/>
                          <a:latin typeface="Poppins" panose="00000500000000000000" pitchFamily="2" charset="0"/>
                          <a:cs typeface="Poppins" panose="00000500000000000000" pitchFamily="2" charset="0"/>
                        </a:rPr>
                        <a:t>50 234 $</a:t>
                      </a:r>
                    </a:p>
                  </a:txBody>
                  <a:tcPr anchor="ctr">
                    <a:lnB w="12700" cap="flat" cmpd="sng" algn="ctr">
                      <a:solidFill>
                        <a:schemeClr val="tx1"/>
                      </a:solidFill>
                      <a:prstDash val="solid"/>
                      <a:round/>
                      <a:headEnd type="none" w="med" len="med"/>
                      <a:tailEnd type="none" w="med" len="med"/>
                    </a:lnB>
                    <a:solidFill>
                      <a:srgbClr val="D4EDF8"/>
                    </a:solidFill>
                  </a:tcPr>
                </a:tc>
                <a:extLst>
                  <a:ext uri="{0D108BD9-81ED-4DB2-BD59-A6C34878D82A}">
                    <a16:rowId xmlns:a16="http://schemas.microsoft.com/office/drawing/2014/main" val="3100049892"/>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T w="12700" cap="flat" cmpd="sng" algn="ctr">
                      <a:solidFill>
                        <a:schemeClr val="tx1"/>
                      </a:solidFill>
                      <a:prstDash val="solid"/>
                      <a:round/>
                      <a:headEnd type="none" w="med" len="med"/>
                      <a:tailEnd type="none" w="med" len="med"/>
                    </a:lnT>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124 895 $</a:t>
                      </a:r>
                    </a:p>
                  </a:txBody>
                  <a:tcPr anchor="ctr">
                    <a:lnT w="12700" cap="flat" cmpd="sng" algn="ctr">
                      <a:solidFill>
                        <a:schemeClr val="tx1"/>
                      </a:solidFill>
                      <a:prstDash val="solid"/>
                      <a:round/>
                      <a:headEnd type="none" w="med" len="med"/>
                      <a:tailEnd type="none" w="med" len="med"/>
                    </a:lnT>
                    <a:solidFill>
                      <a:srgbClr val="D4EDF8"/>
                    </a:solidFill>
                  </a:tcPr>
                </a:tc>
                <a:extLst>
                  <a:ext uri="{0D108BD9-81ED-4DB2-BD59-A6C34878D82A}">
                    <a16:rowId xmlns:a16="http://schemas.microsoft.com/office/drawing/2014/main" val="1590734761"/>
                  </a:ext>
                </a:extLst>
              </a:tr>
              <a:tr h="432000">
                <a:tc>
                  <a:txBody>
                    <a:bodyPr/>
                    <a:lstStyle/>
                    <a:p>
                      <a:pPr algn="l" fontAlgn="ctr"/>
                      <a:r>
                        <a:rPr lang="fr-CA" sz="2000" b="1" i="0" u="none" strike="noStrike" dirty="0">
                          <a:effectLst/>
                          <a:latin typeface="Poppins" panose="00000500000000000000" pitchFamily="2" charset="0"/>
                          <a:cs typeface="Poppins" panose="00000500000000000000" pitchFamily="2" charset="0"/>
                        </a:rPr>
                        <a:t>Autres</a:t>
                      </a:r>
                    </a:p>
                  </a:txBody>
                  <a:tcPr anchor="ctr"/>
                </a:tc>
                <a:tc>
                  <a:txBody>
                    <a:bodyPr/>
                    <a:lstStyle/>
                    <a:p>
                      <a:pPr algn="r" fontAlgn="ctr"/>
                      <a:endParaRPr lang="fr-CA" sz="2000" b="0" i="0" u="none" strike="noStrike" dirty="0">
                        <a:effectLst/>
                        <a:latin typeface="Poppins" panose="00000500000000000000" pitchFamily="2" charset="0"/>
                        <a:cs typeface="Poppins" panose="00000500000000000000" pitchFamily="2" charset="0"/>
                      </a:endParaRPr>
                    </a:p>
                  </a:txBody>
                  <a:tcPr anchor="ctr">
                    <a:solidFill>
                      <a:srgbClr val="D4EDF8"/>
                    </a:solidFill>
                  </a:tcPr>
                </a:tc>
                <a:extLst>
                  <a:ext uri="{0D108BD9-81ED-4DB2-BD59-A6C34878D82A}">
                    <a16:rowId xmlns:a16="http://schemas.microsoft.com/office/drawing/2014/main" val="3910054857"/>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Revenus de loyer</a:t>
                      </a:r>
                    </a:p>
                  </a:txBody>
                  <a:tcPr anchor="ctr"/>
                </a:tc>
                <a:tc>
                  <a:txBody>
                    <a:bodyPr/>
                    <a:lstStyle/>
                    <a:p>
                      <a:pPr algn="r" fontAlgn="ctr"/>
                      <a:r>
                        <a:rPr lang="fr-CA" sz="2000" b="0" i="0" u="none" strike="noStrike" dirty="0">
                          <a:effectLst/>
                          <a:latin typeface="Poppins" panose="00000500000000000000" pitchFamily="2" charset="0"/>
                          <a:cs typeface="Poppins" panose="00000500000000000000" pitchFamily="2" charset="0"/>
                        </a:rPr>
                        <a:t>(7 600 $)</a:t>
                      </a:r>
                    </a:p>
                  </a:txBody>
                  <a:tcPr anchor="ctr">
                    <a:solidFill>
                      <a:srgbClr val="D4EDF8"/>
                    </a:solidFill>
                  </a:tcPr>
                </a:tc>
                <a:extLst>
                  <a:ext uri="{0D108BD9-81ED-4DB2-BD59-A6C34878D82A}">
                    <a16:rowId xmlns:a16="http://schemas.microsoft.com/office/drawing/2014/main" val="105343503"/>
                  </a:ext>
                </a:extLst>
              </a:tr>
              <a:tr h="432000">
                <a:tc>
                  <a:txBody>
                    <a:bodyPr/>
                    <a:lstStyle/>
                    <a:p>
                      <a:pPr algn="l" fontAlgn="ctr"/>
                      <a:r>
                        <a:rPr lang="fr-CA" sz="2000" b="0" i="0" u="none" strike="noStrike" dirty="0">
                          <a:effectLst/>
                          <a:latin typeface="Poppins" panose="00000500000000000000" pitchFamily="2" charset="0"/>
                          <a:cs typeface="Poppins" panose="00000500000000000000" pitchFamily="2" charset="0"/>
                        </a:rPr>
                        <a:t>Estimation des taxes foncières perdues</a:t>
                      </a:r>
                    </a:p>
                  </a:txBody>
                  <a:tcPr anchor="ctr">
                    <a:lnB w="12700" cap="flat" cmpd="sng" algn="ctr">
                      <a:solidFill>
                        <a:schemeClr val="tx1"/>
                      </a:solidFill>
                      <a:prstDash val="solid"/>
                      <a:round/>
                      <a:headEnd type="none" w="med" len="med"/>
                      <a:tailEnd type="none" w="med" len="med"/>
                    </a:lnB>
                  </a:tcPr>
                </a:tc>
                <a:tc>
                  <a:txBody>
                    <a:bodyPr/>
                    <a:lstStyle/>
                    <a:p>
                      <a:pPr algn="r" fontAlgn="ctr"/>
                      <a:r>
                        <a:rPr lang="fr-CA" sz="2000" b="0" i="0" u="none" strike="noStrike" dirty="0">
                          <a:effectLst/>
                          <a:latin typeface="Poppins" panose="00000500000000000000" pitchFamily="2" charset="0"/>
                          <a:cs typeface="Poppins" panose="00000500000000000000" pitchFamily="2" charset="0"/>
                        </a:rPr>
                        <a:t>20 277 $</a:t>
                      </a:r>
                    </a:p>
                  </a:txBody>
                  <a:tcPr anchor="ctr">
                    <a:lnB w="12700" cap="flat" cmpd="sng" algn="ctr">
                      <a:solidFill>
                        <a:schemeClr val="tx1"/>
                      </a:solidFill>
                      <a:prstDash val="solid"/>
                      <a:round/>
                      <a:headEnd type="none" w="med" len="med"/>
                      <a:tailEnd type="none" w="med" len="med"/>
                    </a:lnB>
                    <a:solidFill>
                      <a:srgbClr val="D4EDF8"/>
                    </a:solidFill>
                  </a:tcPr>
                </a:tc>
                <a:extLst>
                  <a:ext uri="{0D108BD9-81ED-4DB2-BD59-A6C34878D82A}">
                    <a16:rowId xmlns:a16="http://schemas.microsoft.com/office/drawing/2014/main" val="3536088947"/>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12 677 $</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DF8"/>
                    </a:solidFill>
                  </a:tcPr>
                </a:tc>
                <a:extLst>
                  <a:ext uri="{0D108BD9-81ED-4DB2-BD59-A6C34878D82A}">
                    <a16:rowId xmlns:a16="http://schemas.microsoft.com/office/drawing/2014/main" val="723255824"/>
                  </a:ext>
                </a:extLst>
              </a:tr>
              <a:tr h="432000">
                <a:tc>
                  <a:txBody>
                    <a:bodyPr/>
                    <a:lstStyle/>
                    <a:p>
                      <a:pPr algn="l" fontAlgn="ctr"/>
                      <a:endParaRPr lang="fr-CA" sz="2000" b="0"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fr-CA" sz="2000" b="1"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DF8"/>
                    </a:solidFill>
                  </a:tcPr>
                </a:tc>
                <a:extLst>
                  <a:ext uri="{0D108BD9-81ED-4DB2-BD59-A6C34878D82A}">
                    <a16:rowId xmlns:a16="http://schemas.microsoft.com/office/drawing/2014/main" val="3767380322"/>
                  </a:ext>
                </a:extLst>
              </a:tr>
              <a:tr h="432000">
                <a:tc>
                  <a:txBody>
                    <a:bodyPr/>
                    <a:lstStyle/>
                    <a:p>
                      <a:pPr algn="l" fontAlgn="ctr"/>
                      <a:r>
                        <a:rPr lang="fr-CA" sz="2000" b="1" i="0" u="none" strike="noStrike">
                          <a:effectLst/>
                          <a:latin typeface="Poppins" panose="00000500000000000000" pitchFamily="2" charset="0"/>
                          <a:cs typeface="Poppins" panose="00000500000000000000" pitchFamily="2" charset="0"/>
                        </a:rPr>
                        <a:t>Coûts pour la Ville (excluant les coûts d’acquisition)</a:t>
                      </a:r>
                      <a:endParaRPr lang="fr-CA" sz="2000" b="1" i="0" u="none" strike="noStrike" dirty="0">
                        <a:effectLst/>
                        <a:latin typeface="Poppins" panose="00000500000000000000" pitchFamily="2" charset="0"/>
                        <a:cs typeface="Poppins" panose="00000500000000000000" pitchFamily="2"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fr-CA" sz="2000" b="1" i="0" u="none" strike="noStrike" dirty="0">
                          <a:effectLst/>
                          <a:latin typeface="Poppins" panose="00000500000000000000" pitchFamily="2" charset="0"/>
                          <a:cs typeface="Poppins" panose="00000500000000000000" pitchFamily="2" charset="0"/>
                        </a:rPr>
                        <a:t>137 572 $</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DF8"/>
                    </a:solidFill>
                  </a:tcPr>
                </a:tc>
                <a:extLst>
                  <a:ext uri="{0D108BD9-81ED-4DB2-BD59-A6C34878D82A}">
                    <a16:rowId xmlns:a16="http://schemas.microsoft.com/office/drawing/2014/main" val="2763111051"/>
                  </a:ext>
                </a:extLst>
              </a:tr>
            </a:tbl>
          </a:graphicData>
        </a:graphic>
      </p:graphicFrame>
    </p:spTree>
    <p:extLst>
      <p:ext uri="{BB962C8B-B14F-4D97-AF65-F5344CB8AC3E}">
        <p14:creationId xmlns:p14="http://schemas.microsoft.com/office/powerpoint/2010/main" val="3725053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016B1-9988-BD4B-2EB4-A43B6FF27B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AD0E4A1-1C9E-18CA-0747-B98242A1B9DB}"/>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Loi sur la protection du territoire et des activités agricoles </a:t>
            </a:r>
          </a:p>
        </p:txBody>
      </p:sp>
      <p:sp>
        <p:nvSpPr>
          <p:cNvPr id="5" name="Espace réservé du contenu 4">
            <a:extLst>
              <a:ext uri="{FF2B5EF4-FFF2-40B4-BE49-F238E27FC236}">
                <a16:creationId xmlns:a16="http://schemas.microsoft.com/office/drawing/2014/main" id="{5AFEA61D-8D4D-9C67-D60B-5E17B8043B68}"/>
              </a:ext>
            </a:extLst>
          </p:cNvPr>
          <p:cNvSpPr>
            <a:spLocks noGrp="1"/>
          </p:cNvSpPr>
          <p:nvPr>
            <p:ph idx="1"/>
            <p:custDataLst>
              <p:tags r:id="rId2"/>
            </p:custDataLst>
          </p:nvPr>
        </p:nvSpPr>
        <p:spPr>
          <a:xfrm>
            <a:off x="1340190" y="1642682"/>
            <a:ext cx="10704290" cy="5072669"/>
          </a:xfrm>
        </p:spPr>
        <p:txBody>
          <a:bodyPr/>
          <a:lstStyle/>
          <a:p>
            <a:pPr>
              <a:spcBef>
                <a:spcPts val="0"/>
              </a:spcBef>
            </a:pPr>
            <a:r>
              <a:rPr lang="fr-CA" sz="2400" b="1" dirty="0">
                <a:latin typeface="Poppins" panose="00000500000000000000" pitchFamily="2" charset="0"/>
                <a:cs typeface="Poppins" panose="00000500000000000000" pitchFamily="2" charset="0"/>
              </a:rPr>
              <a:t>Article 61.2 :</a:t>
            </a:r>
            <a:r>
              <a:rPr lang="fr-CA" sz="2400" dirty="0">
                <a:latin typeface="Poppins" panose="00000500000000000000" pitchFamily="2" charset="0"/>
                <a:cs typeface="Poppins" panose="00000500000000000000" pitchFamily="2" charset="0"/>
              </a:rPr>
              <a:t> La demande d’autorisation qui a pour objet l’implantation d’une nouvelle utilisation à des fins institutionnelles, commerciales ou industrielles ou l’implantation de plusieurs nouvelles utilisations résidentielles est assimilée à une demande d’exclusion dans l’un ou l’autre des cas suivants:</a:t>
            </a:r>
          </a:p>
          <a:p>
            <a:pPr marL="0" indent="0">
              <a:spcBef>
                <a:spcPts val="0"/>
              </a:spcBef>
              <a:buNone/>
            </a:pPr>
            <a:endParaRPr lang="fr-CA" sz="2400" dirty="0">
              <a:latin typeface="Poppins" panose="00000500000000000000" pitchFamily="2" charset="0"/>
              <a:cs typeface="Poppins" panose="00000500000000000000" pitchFamily="2" charset="0"/>
            </a:endParaRPr>
          </a:p>
          <a:p>
            <a:pPr lvl="1">
              <a:spcBef>
                <a:spcPts val="0"/>
              </a:spcBef>
            </a:pPr>
            <a:r>
              <a:rPr lang="fr-CA" dirty="0">
                <a:latin typeface="Poppins" panose="00000500000000000000" pitchFamily="2" charset="0"/>
                <a:cs typeface="Poppins" panose="00000500000000000000" pitchFamily="2" charset="0"/>
              </a:rPr>
              <a:t>1°  elle porte sur le territoire d’une municipalité régionale de comté comprise dans l’un des groupes identifiés au décret pris en vertu de l’article 58.7 et le lot est contigu aux limites de la zone agricole;</a:t>
            </a:r>
          </a:p>
          <a:p>
            <a:pPr lvl="1">
              <a:spcBef>
                <a:spcPts val="0"/>
              </a:spcBef>
            </a:pPr>
            <a:endParaRPr lang="fr-CA" dirty="0">
              <a:latin typeface="Poppins" panose="00000500000000000000" pitchFamily="2" charset="0"/>
              <a:cs typeface="Poppins" panose="00000500000000000000" pitchFamily="2" charset="0"/>
            </a:endParaRPr>
          </a:p>
          <a:p>
            <a:pPr lvl="1">
              <a:spcBef>
                <a:spcPts val="0"/>
              </a:spcBef>
            </a:pPr>
            <a:r>
              <a:rPr lang="fr-CA" b="1" dirty="0">
                <a:latin typeface="Poppins" panose="00000500000000000000" pitchFamily="2" charset="0"/>
                <a:cs typeface="Poppins" panose="00000500000000000000" pitchFamily="2" charset="0"/>
              </a:rPr>
              <a:t>2°  elle porte sur un lot contigu aux limites d’un périmètre d’urbanisation</a:t>
            </a:r>
            <a:r>
              <a:rPr lang="fr-CA" dirty="0">
                <a:latin typeface="Poppins" panose="00000500000000000000" pitchFamily="2" charset="0"/>
                <a:cs typeface="Poppins" panose="00000500000000000000" pitchFamily="2" charset="0"/>
              </a:rPr>
              <a:t>.</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43067451-A435-5774-75AC-961881213B20}"/>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119BBA95-88A3-FF09-A3BA-AC05E6127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3207EE3C-67D3-61E2-9D34-F0B25EF60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0E8DB3C1-1D25-6565-668F-3856819AE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99F2916C-6CAA-0FC0-14B3-DAF610361580}"/>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6ECE2E8A-7D2B-7924-CD9E-5FDD797E4A98}"/>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127818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BAB3-6158-6564-2259-57FF76AC24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8605072-C85A-28EE-50A4-C45D6504AEF6}"/>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CMM et MRC</a:t>
            </a:r>
          </a:p>
        </p:txBody>
      </p:sp>
      <p:sp>
        <p:nvSpPr>
          <p:cNvPr id="5" name="Espace réservé du contenu 4">
            <a:extLst>
              <a:ext uri="{FF2B5EF4-FFF2-40B4-BE49-F238E27FC236}">
                <a16:creationId xmlns:a16="http://schemas.microsoft.com/office/drawing/2014/main" id="{96547952-7303-E1FD-DABA-53A39DD186E5}"/>
              </a:ext>
            </a:extLst>
          </p:cNvPr>
          <p:cNvSpPr>
            <a:spLocks noGrp="1"/>
          </p:cNvSpPr>
          <p:nvPr>
            <p:ph idx="1"/>
            <p:custDataLst>
              <p:tags r:id="rId2"/>
            </p:custDataLst>
          </p:nvPr>
        </p:nvSpPr>
        <p:spPr>
          <a:xfrm>
            <a:off x="1340190" y="1360170"/>
            <a:ext cx="10704290" cy="5355182"/>
          </a:xfrm>
        </p:spPr>
        <p:txBody>
          <a:bodyPr>
            <a:normAutofit/>
          </a:bodyPr>
          <a:lstStyle/>
          <a:p>
            <a:r>
              <a:rPr lang="fr-CA" sz="2400" dirty="0">
                <a:latin typeface="Poppins" panose="00000500000000000000" pitchFamily="2" charset="0"/>
                <a:cs typeface="Poppins" panose="00000500000000000000" pitchFamily="2" charset="0"/>
              </a:rPr>
              <a:t>Les terrains visés doivent être ciblés avec par le Plan Métropolitain d’Aménagement et de Développement (PMAD)</a:t>
            </a:r>
          </a:p>
          <a:p>
            <a:endParaRPr lang="fr-CA" sz="2400" dirty="0">
              <a:latin typeface="Poppins" panose="00000500000000000000" pitchFamily="2" charset="0"/>
              <a:cs typeface="Poppins" panose="00000500000000000000" pitchFamily="2" charset="0"/>
            </a:endParaRPr>
          </a:p>
          <a:p>
            <a:r>
              <a:rPr lang="fr-CA" sz="2400" dirty="0">
                <a:latin typeface="Poppins" panose="00000500000000000000" pitchFamily="2" charset="0"/>
                <a:cs typeface="Poppins" panose="00000500000000000000" pitchFamily="2" charset="0"/>
              </a:rPr>
              <a:t>Les terrains visés doivent être ciblés par le Schéma d’aménagement de la MRC de Rouville</a:t>
            </a:r>
          </a:p>
        </p:txBody>
      </p:sp>
      <p:grpSp>
        <p:nvGrpSpPr>
          <p:cNvPr id="31" name="Groupe 30">
            <a:extLst>
              <a:ext uri="{FF2B5EF4-FFF2-40B4-BE49-F238E27FC236}">
                <a16:creationId xmlns:a16="http://schemas.microsoft.com/office/drawing/2014/main" id="{931B1143-EE29-B37F-0557-5C6CF506950D}"/>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64F9298C-AC6A-BD17-69FC-207E7D1DF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71969AEA-5AB2-D2AD-2664-22253A0FA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E931F409-1D50-712D-8936-89F08D75A6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86AD6BE8-5F67-8B7E-15FD-F1CD947386C8}"/>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D9C9CF3F-D685-C35D-F6C2-AC005FD08E20}"/>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371271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6970-68EF-C8E2-0793-81572F6C23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0EC8D31-200B-E549-740E-A4AE94F40663}"/>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Rencontre avec le Centre de services scolaires des Hautes-Rivières</a:t>
            </a:r>
          </a:p>
        </p:txBody>
      </p:sp>
      <p:sp>
        <p:nvSpPr>
          <p:cNvPr id="5" name="Espace réservé du contenu 4">
            <a:extLst>
              <a:ext uri="{FF2B5EF4-FFF2-40B4-BE49-F238E27FC236}">
                <a16:creationId xmlns:a16="http://schemas.microsoft.com/office/drawing/2014/main" id="{7B7B4C12-77AC-DE19-57F0-49977239A9B7}"/>
              </a:ext>
            </a:extLst>
          </p:cNvPr>
          <p:cNvSpPr>
            <a:spLocks noGrp="1"/>
          </p:cNvSpPr>
          <p:nvPr>
            <p:ph idx="1"/>
            <p:custDataLst>
              <p:tags r:id="rId2"/>
            </p:custDataLst>
          </p:nvPr>
        </p:nvSpPr>
        <p:spPr>
          <a:xfrm>
            <a:off x="1340190" y="1675050"/>
            <a:ext cx="10704290" cy="5040301"/>
          </a:xfrm>
        </p:spPr>
        <p:txBody>
          <a:bodyPr/>
          <a:lstStyle/>
          <a:p>
            <a:pPr>
              <a:spcBef>
                <a:spcPts val="0"/>
              </a:spcBef>
            </a:pPr>
            <a:r>
              <a:rPr lang="fr-CA" sz="2400" dirty="0">
                <a:latin typeface="Poppins" panose="00000500000000000000" pitchFamily="2" charset="0"/>
                <a:cs typeface="Poppins" panose="00000500000000000000" pitchFamily="2" charset="0"/>
              </a:rPr>
              <a:t>Le centre de services scolaires a installé des modules temporaires à la polyvalente MET de Marieville (Longévité 15 ans);</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Les projections démographiques pour le secteur de Rouville ont été revues à la baisse par le ministère de l’Éducation;</a:t>
            </a:r>
          </a:p>
          <a:p>
            <a:pPr>
              <a:spcBef>
                <a:spcPts val="0"/>
              </a:spcBef>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Les nouvelles installations à Marieville peuvent accueillir plus de 500 élèves;</a:t>
            </a:r>
          </a:p>
          <a:p>
            <a:pPr>
              <a:spcBef>
                <a:spcPts val="0"/>
              </a:spcBef>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Avec les nouvelles projections, le besoin d’espace pour Marieville est comblé aussi longtemps que les installations temporaires seront en place.</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9E381C9D-FBD3-50E5-419D-E89D663880FC}"/>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33C475F1-676D-90B0-4E3C-19DE1FDB9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F023EB9A-A15C-AD5B-09E8-88760375C5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D1FEC402-5A33-57A6-F6FD-470B3787BA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B77487B9-E6FB-F69F-1B88-F6BF14097AC1}"/>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C1183C08-616E-05EB-5683-1F172C7B1A46}"/>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286564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5327-BE58-D1E2-A726-C1A89AD1CF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3759F9F-4455-5FF6-DCFD-F329A941C70B}"/>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Conclusion</a:t>
            </a:r>
          </a:p>
        </p:txBody>
      </p:sp>
      <p:sp>
        <p:nvSpPr>
          <p:cNvPr id="5" name="Espace réservé du contenu 4">
            <a:extLst>
              <a:ext uri="{FF2B5EF4-FFF2-40B4-BE49-F238E27FC236}">
                <a16:creationId xmlns:a16="http://schemas.microsoft.com/office/drawing/2014/main" id="{7691F5D6-A91E-9E59-235E-B2DDFCFA613C}"/>
              </a:ext>
            </a:extLst>
          </p:cNvPr>
          <p:cNvSpPr>
            <a:spLocks noGrp="1"/>
          </p:cNvSpPr>
          <p:nvPr>
            <p:ph idx="1"/>
            <p:custDataLst>
              <p:tags r:id="rId2"/>
            </p:custDataLst>
          </p:nvPr>
        </p:nvSpPr>
        <p:spPr>
          <a:xfrm>
            <a:off x="1340190" y="1360170"/>
            <a:ext cx="10704290" cy="5355182"/>
          </a:xfrm>
        </p:spPr>
        <p:txBody>
          <a:bodyPr>
            <a:normAutofit fontScale="70000" lnSpcReduction="20000"/>
          </a:bodyPr>
          <a:lstStyle/>
          <a:p>
            <a:pPr>
              <a:lnSpc>
                <a:spcPct val="120000"/>
              </a:lnSpc>
            </a:pPr>
            <a:r>
              <a:rPr lang="fr-CA" dirty="0">
                <a:latin typeface="Poppins" panose="00000500000000000000" pitchFamily="2" charset="0"/>
                <a:cs typeface="Poppins" panose="00000500000000000000" pitchFamily="2" charset="0"/>
              </a:rPr>
              <a:t>L’ajout de modules temporaires à Marieville a réduit l’urgence de construire une nouvelle École secondaire dans la région;</a:t>
            </a:r>
          </a:p>
          <a:p>
            <a:pPr>
              <a:lnSpc>
                <a:spcPct val="120000"/>
              </a:lnSpc>
            </a:pPr>
            <a:r>
              <a:rPr lang="fr-CA" dirty="0">
                <a:latin typeface="Poppins" panose="00000500000000000000" pitchFamily="2" charset="0"/>
                <a:cs typeface="Poppins" panose="00000500000000000000" pitchFamily="2" charset="0"/>
              </a:rPr>
              <a:t>Le besoin d’espace selon la demande du Centre de service scolaire est estimé à 60 000 Mètres carrés (600 000 pieds carrés);</a:t>
            </a:r>
          </a:p>
          <a:p>
            <a:pPr>
              <a:lnSpc>
                <a:spcPct val="120000"/>
              </a:lnSpc>
            </a:pPr>
            <a:r>
              <a:rPr lang="fr-CA" dirty="0">
                <a:latin typeface="Poppins" panose="00000500000000000000" pitchFamily="2" charset="0"/>
                <a:cs typeface="Poppins" panose="00000500000000000000" pitchFamily="2" charset="0"/>
              </a:rPr>
              <a:t>Les seuls endroits possibles de cette dimension à Richelieu se situent en territoire agricole;</a:t>
            </a:r>
          </a:p>
          <a:p>
            <a:pPr>
              <a:lnSpc>
                <a:spcPct val="120000"/>
              </a:lnSpc>
            </a:pPr>
            <a:r>
              <a:rPr lang="fr-CA" dirty="0">
                <a:latin typeface="Poppins" panose="00000500000000000000" pitchFamily="2" charset="0"/>
                <a:cs typeface="Poppins" panose="00000500000000000000" pitchFamily="2" charset="0"/>
              </a:rPr>
              <a:t>Les critères exigés par le ministère de l’Éducation rendent la faisabilité du projet quasiment nulle, sans l’intervention d’instances supérieures;</a:t>
            </a:r>
          </a:p>
          <a:p>
            <a:pPr>
              <a:lnSpc>
                <a:spcPct val="120000"/>
              </a:lnSpc>
            </a:pPr>
            <a:r>
              <a:rPr lang="fr-CA" dirty="0">
                <a:latin typeface="Poppins" panose="00000500000000000000" pitchFamily="2" charset="0"/>
                <a:cs typeface="Poppins" panose="00000500000000000000" pitchFamily="2" charset="0"/>
              </a:rPr>
              <a:t>Les autorisations auprès des organismes comme la CPTAQ, la CMM, le ministère de l’Éducation et la MRC de Rouville sont essentielles au projet;</a:t>
            </a:r>
          </a:p>
          <a:p>
            <a:pPr>
              <a:lnSpc>
                <a:spcPct val="120000"/>
              </a:lnSpc>
            </a:pPr>
            <a:r>
              <a:rPr lang="fr-CA" dirty="0">
                <a:latin typeface="Poppins" panose="00000500000000000000" pitchFamily="2" charset="0"/>
                <a:cs typeface="Poppins" panose="00000500000000000000" pitchFamily="2" charset="0"/>
              </a:rPr>
              <a:t>Depuis 2019, les demandes d’ajout d’espaces n’ont jamais été retenues par le ministre de l’Éducation;</a:t>
            </a:r>
          </a:p>
          <a:p>
            <a:pPr>
              <a:lnSpc>
                <a:spcPct val="120000"/>
              </a:lnSpc>
            </a:pPr>
            <a:r>
              <a:rPr lang="fr-CA" dirty="0">
                <a:latin typeface="Poppins" panose="00000500000000000000" pitchFamily="2" charset="0"/>
                <a:cs typeface="Poppins" panose="00000500000000000000" pitchFamily="2" charset="0"/>
              </a:rPr>
              <a:t>Le projet d’École secondaire à Richelieu n’est pas la priorité du Centre de services scolaire des Hautes-Rivières.</a:t>
            </a:r>
          </a:p>
          <a:p>
            <a:pPr>
              <a:lnSpc>
                <a:spcPct val="120000"/>
              </a:lnSpc>
            </a:pPr>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DF04F2AA-B4BA-DE14-78DC-EB5F4F9576F3}"/>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F2F31533-A25C-35B6-EE0C-65F63348E8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1F85D059-1F74-550B-E0E9-9F20DBC86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6DFB9557-C5F5-AC46-A30E-A7F98E134E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2F09D84A-9E0E-1E66-575A-98EA026958FB}"/>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20B0BB06-42AB-9770-067D-6859EAEA9FDA}"/>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420908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CA15-02AF-D221-F448-20A96B70B5F6}"/>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1E8C9AD4-8983-E8E9-C0D4-5C598D0A529E}"/>
              </a:ext>
            </a:extLst>
          </p:cNvPr>
          <p:cNvSpPr/>
          <p:nvPr>
            <p:custDataLst>
              <p:tags r:id="rId1"/>
            </p:custDataLst>
          </p:nvPr>
        </p:nvSpPr>
        <p:spPr>
          <a:xfrm>
            <a:off x="0" y="0"/>
            <a:ext cx="12192000" cy="687593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111" b="-9111"/>
            </a:stretch>
          </a:blipFill>
        </p:spPr>
        <p:txBody>
          <a:bodyPr/>
          <a:lstStyle/>
          <a:p>
            <a:endParaRPr lang="fr-CA"/>
          </a:p>
        </p:txBody>
      </p:sp>
      <p:sp>
        <p:nvSpPr>
          <p:cNvPr id="13" name="ZoneTexte 12">
            <a:extLst>
              <a:ext uri="{FF2B5EF4-FFF2-40B4-BE49-F238E27FC236}">
                <a16:creationId xmlns:a16="http://schemas.microsoft.com/office/drawing/2014/main" id="{08B20111-14CE-47DB-F54E-D10771DE6942}"/>
              </a:ext>
            </a:extLst>
          </p:cNvPr>
          <p:cNvSpPr txBox="1"/>
          <p:nvPr>
            <p:custDataLst>
              <p:tags r:id="rId2"/>
            </p:custDataLst>
          </p:nvPr>
        </p:nvSpPr>
        <p:spPr>
          <a:xfrm>
            <a:off x="-7986" y="0"/>
            <a:ext cx="4490339" cy="6858000"/>
          </a:xfrm>
          <a:prstGeom prst="rect">
            <a:avLst/>
          </a:prstGeom>
          <a:solidFill>
            <a:schemeClr val="accent1">
              <a:lumMod val="75000"/>
              <a:alpha val="82000"/>
            </a:schemeClr>
          </a:solidFill>
        </p:spPr>
        <p:txBody>
          <a:bodyPr wrap="square" rtlCol="0">
            <a:noAutofit/>
          </a:bodyPr>
          <a:lstStyle/>
          <a:p>
            <a:endParaRPr lang="fr-CA" b="1" dirty="0">
              <a:latin typeface="Poppins" panose="00000500000000000000" pitchFamily="2" charset="0"/>
              <a:cs typeface="Poppins" panose="00000500000000000000" pitchFamily="2" charset="0"/>
            </a:endParaRPr>
          </a:p>
          <a:p>
            <a:endParaRPr lang="fr-CA" b="1" dirty="0">
              <a:latin typeface="Poppins" panose="00000500000000000000" pitchFamily="2" charset="0"/>
              <a:cs typeface="Poppins" panose="00000500000000000000" pitchFamily="2" charset="0"/>
            </a:endParaRPr>
          </a:p>
          <a:p>
            <a:pPr algn="ctr"/>
            <a:r>
              <a:rPr lang="fr-CA" sz="3600" b="1" dirty="0">
                <a:solidFill>
                  <a:schemeClr val="bg1"/>
                </a:solidFill>
                <a:latin typeface="Poppins" panose="00000500000000000000" pitchFamily="2" charset="0"/>
                <a:cs typeface="Poppins" panose="00000500000000000000" pitchFamily="2" charset="0"/>
              </a:rPr>
              <a:t>Séance d’information</a:t>
            </a:r>
          </a:p>
          <a:p>
            <a:endParaRPr lang="fr-CA" b="1" dirty="0">
              <a:latin typeface="Poppins" panose="00000500000000000000" pitchFamily="2" charset="0"/>
              <a:cs typeface="Poppins" panose="00000500000000000000" pitchFamily="2" charset="0"/>
            </a:endParaRPr>
          </a:p>
          <a:p>
            <a:pPr algn="ctr"/>
            <a:endParaRPr lang="fr-CA" b="1" dirty="0">
              <a:solidFill>
                <a:schemeClr val="bg1"/>
              </a:solidFill>
              <a:latin typeface="Poppins" panose="00000500000000000000" pitchFamily="2" charset="0"/>
              <a:cs typeface="Poppins" panose="00000500000000000000" pitchFamily="2" charset="0"/>
            </a:endParaRPr>
          </a:p>
          <a:p>
            <a:endParaRPr lang="fr-CA" b="1" dirty="0">
              <a:solidFill>
                <a:schemeClr val="bg1"/>
              </a:solidFill>
              <a:latin typeface="Poppins" panose="00000500000000000000" pitchFamily="2" charset="0"/>
              <a:cs typeface="Poppins" panose="00000500000000000000" pitchFamily="2" charset="0"/>
            </a:endParaRPr>
          </a:p>
          <a:p>
            <a:endParaRPr lang="fr-CA" b="1" dirty="0">
              <a:solidFill>
                <a:schemeClr val="bg1"/>
              </a:solidFill>
              <a:latin typeface="Poppins" panose="00000500000000000000" pitchFamily="2" charset="0"/>
              <a:cs typeface="Poppins" panose="00000500000000000000" pitchFamily="2" charset="0"/>
            </a:endParaRPr>
          </a:p>
          <a:p>
            <a:endParaRPr lang="fr-CA" sz="1100" b="1" dirty="0">
              <a:solidFill>
                <a:schemeClr val="bg1"/>
              </a:solidFill>
              <a:latin typeface="Poppins" panose="00000500000000000000" pitchFamily="2" charset="0"/>
              <a:cs typeface="Poppins" panose="00000500000000000000" pitchFamily="2" charset="0"/>
            </a:endParaRPr>
          </a:p>
          <a:p>
            <a:endParaRPr lang="fr-CA" b="1" dirty="0">
              <a:solidFill>
                <a:schemeClr val="bg1"/>
              </a:solidFill>
              <a:latin typeface="Poppins" panose="00000500000000000000" pitchFamily="2" charset="0"/>
              <a:cs typeface="Poppins" panose="00000500000000000000" pitchFamily="2" charset="0"/>
            </a:endParaRPr>
          </a:p>
          <a:p>
            <a:pPr algn="ctr">
              <a:lnSpc>
                <a:spcPct val="150000"/>
              </a:lnSpc>
            </a:pPr>
            <a:r>
              <a:rPr lang="fr-CA" sz="4000" b="1" dirty="0">
                <a:solidFill>
                  <a:srgbClr val="FFC000"/>
                </a:solidFill>
                <a:latin typeface="Poppins" panose="00000500000000000000" pitchFamily="2" charset="0"/>
                <a:cs typeface="Poppins" panose="00000500000000000000" pitchFamily="2" charset="0"/>
              </a:rPr>
              <a:t>Des questions ?</a:t>
            </a:r>
          </a:p>
          <a:p>
            <a:pPr algn="ctr">
              <a:lnSpc>
                <a:spcPct val="150000"/>
              </a:lnSpc>
            </a:pPr>
            <a:endParaRPr lang="fr-CA" sz="3200" b="1" dirty="0">
              <a:solidFill>
                <a:schemeClr val="bg1"/>
              </a:solidFill>
              <a:latin typeface="Poppins" panose="00000500000000000000" pitchFamily="2" charset="0"/>
              <a:cs typeface="Poppins" panose="00000500000000000000" pitchFamily="2" charset="0"/>
            </a:endParaRPr>
          </a:p>
          <a:p>
            <a:pPr algn="ctr"/>
            <a:r>
              <a:rPr lang="fr-CA" sz="3600" b="1" dirty="0">
                <a:solidFill>
                  <a:schemeClr val="bg1"/>
                </a:solidFill>
                <a:latin typeface="Poppins" panose="00000500000000000000" pitchFamily="2" charset="0"/>
                <a:cs typeface="Poppins" panose="00000500000000000000" pitchFamily="2" charset="0"/>
              </a:rPr>
              <a:t>Merci </a:t>
            </a:r>
            <a:br>
              <a:rPr lang="fr-CA" sz="3600" b="1" dirty="0">
                <a:solidFill>
                  <a:schemeClr val="bg1"/>
                </a:solidFill>
                <a:latin typeface="Poppins" panose="00000500000000000000" pitchFamily="2" charset="0"/>
                <a:cs typeface="Poppins" panose="00000500000000000000" pitchFamily="2" charset="0"/>
              </a:rPr>
            </a:br>
            <a:r>
              <a:rPr lang="fr-CA" sz="3600" b="1" dirty="0">
                <a:solidFill>
                  <a:schemeClr val="bg1"/>
                </a:solidFill>
                <a:latin typeface="Poppins" panose="00000500000000000000" pitchFamily="2" charset="0"/>
                <a:cs typeface="Poppins" panose="00000500000000000000" pitchFamily="2" charset="0"/>
              </a:rPr>
              <a:t>de votre attention!</a:t>
            </a:r>
          </a:p>
          <a:p>
            <a:pPr algn="ctr">
              <a:lnSpc>
                <a:spcPct val="150000"/>
              </a:lnSpc>
            </a:pPr>
            <a:endParaRPr lang="fr-CA" sz="3700" b="1" dirty="0">
              <a:solidFill>
                <a:schemeClr val="bg1"/>
              </a:solidFill>
              <a:latin typeface="Poppins" panose="00000500000000000000" pitchFamily="2" charset="0"/>
              <a:cs typeface="Poppins" panose="00000500000000000000" pitchFamily="2" charset="0"/>
            </a:endParaRPr>
          </a:p>
        </p:txBody>
      </p:sp>
      <p:pic>
        <p:nvPicPr>
          <p:cNvPr id="2" name="Image 1" descr="Une image contenant Police, Graphique, symbole, logo&#10;&#10;Le contenu généré par l’IA peut être incorrect.">
            <a:extLst>
              <a:ext uri="{FF2B5EF4-FFF2-40B4-BE49-F238E27FC236}">
                <a16:creationId xmlns:a16="http://schemas.microsoft.com/office/drawing/2014/main" id="{B9ACCBC3-011E-82D2-C3C7-4B66E1E42548}"/>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757293" y="1961403"/>
            <a:ext cx="959779" cy="1006702"/>
          </a:xfrm>
          <a:prstGeom prst="rect">
            <a:avLst/>
          </a:prstGeom>
        </p:spPr>
      </p:pic>
    </p:spTree>
    <p:extLst>
      <p:ext uri="{BB962C8B-B14F-4D97-AF65-F5344CB8AC3E}">
        <p14:creationId xmlns:p14="http://schemas.microsoft.com/office/powerpoint/2010/main" val="86050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2175E-23E3-A3A5-B6EB-4EF40CA19756}"/>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088DD79C-7D52-D2F2-6B71-95449CC934FB}"/>
              </a:ext>
            </a:extLst>
          </p:cNvPr>
          <p:cNvSpPr/>
          <p:nvPr>
            <p:custDataLst>
              <p:tags r:id="rId1"/>
            </p:custDataLst>
          </p:nvPr>
        </p:nvSpPr>
        <p:spPr>
          <a:xfrm>
            <a:off x="0" y="0"/>
            <a:ext cx="12192000" cy="687593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111" b="-9111"/>
            </a:stretch>
          </a:blipFill>
        </p:spPr>
        <p:txBody>
          <a:bodyPr/>
          <a:lstStyle/>
          <a:p>
            <a:endParaRPr lang="fr-CA"/>
          </a:p>
        </p:txBody>
      </p:sp>
      <p:sp>
        <p:nvSpPr>
          <p:cNvPr id="2" name="ZoneTexte 1">
            <a:extLst>
              <a:ext uri="{FF2B5EF4-FFF2-40B4-BE49-F238E27FC236}">
                <a16:creationId xmlns:a16="http://schemas.microsoft.com/office/drawing/2014/main" id="{8146DA3B-9D6D-A91C-C7EF-66FD4FA31B90}"/>
              </a:ext>
            </a:extLst>
          </p:cNvPr>
          <p:cNvSpPr txBox="1"/>
          <p:nvPr>
            <p:custDataLst>
              <p:tags r:id="rId2"/>
            </p:custDataLst>
          </p:nvPr>
        </p:nvSpPr>
        <p:spPr>
          <a:xfrm>
            <a:off x="1" y="0"/>
            <a:ext cx="4831976" cy="6875932"/>
          </a:xfrm>
          <a:prstGeom prst="rect">
            <a:avLst/>
          </a:prstGeom>
          <a:solidFill>
            <a:schemeClr val="accent1">
              <a:lumMod val="75000"/>
              <a:alpha val="82000"/>
            </a:schemeClr>
          </a:solidFill>
        </p:spPr>
        <p:txBody>
          <a:bodyPr wrap="square" rtlCol="0">
            <a:noAutofit/>
          </a:bodyPr>
          <a:lstStyle/>
          <a:p>
            <a:endParaRPr lang="fr-CA" dirty="0">
              <a:latin typeface="Poppins" panose="00000500000000000000" pitchFamily="2" charset="0"/>
              <a:cs typeface="Poppins" panose="00000500000000000000" pitchFamily="2" charset="0"/>
            </a:endParaRPr>
          </a:p>
          <a:p>
            <a:endParaRPr lang="fr-CA" sz="700" dirty="0">
              <a:latin typeface="Poppins" panose="00000500000000000000" pitchFamily="2" charset="0"/>
              <a:cs typeface="Poppins" panose="00000500000000000000" pitchFamily="2" charset="0"/>
            </a:endParaRPr>
          </a:p>
          <a:p>
            <a:pPr lvl="1"/>
            <a:endParaRPr lang="fr-CA" sz="2400" dirty="0">
              <a:solidFill>
                <a:schemeClr val="bg1"/>
              </a:solidFill>
              <a:latin typeface="Poppins" panose="00000500000000000000" pitchFamily="2" charset="0"/>
              <a:cs typeface="Poppins" panose="00000500000000000000" pitchFamily="2" charset="0"/>
            </a:endParaRPr>
          </a:p>
          <a:p>
            <a:pPr lvl="1"/>
            <a:endParaRPr lang="fr-CA" sz="2400" dirty="0">
              <a:solidFill>
                <a:schemeClr val="bg1"/>
              </a:solidFill>
              <a:latin typeface="Poppins" panose="00000500000000000000" pitchFamily="2" charset="0"/>
              <a:cs typeface="Poppins" panose="00000500000000000000" pitchFamily="2" charset="0"/>
            </a:endParaRPr>
          </a:p>
          <a:p>
            <a:pPr lvl="1"/>
            <a:endParaRPr lang="fr-CA" sz="2400" dirty="0">
              <a:solidFill>
                <a:schemeClr val="bg1"/>
              </a:solidFill>
              <a:latin typeface="Poppins" panose="00000500000000000000" pitchFamily="2" charset="0"/>
              <a:cs typeface="Poppins" panose="00000500000000000000" pitchFamily="2" charset="0"/>
            </a:endParaRPr>
          </a:p>
          <a:p>
            <a:pPr lvl="1"/>
            <a:endParaRPr lang="fr-CA" sz="2400" dirty="0">
              <a:solidFill>
                <a:schemeClr val="bg1"/>
              </a:solidFill>
              <a:latin typeface="Poppins" panose="00000500000000000000" pitchFamily="2" charset="0"/>
              <a:cs typeface="Poppins" panose="00000500000000000000" pitchFamily="2" charset="0"/>
            </a:endParaRPr>
          </a:p>
          <a:p>
            <a:pPr lvl="1"/>
            <a:endParaRPr lang="fr-CA" sz="2800" b="1" dirty="0">
              <a:solidFill>
                <a:schemeClr val="bg1"/>
              </a:solidFill>
              <a:latin typeface="Poppins" panose="00000500000000000000" pitchFamily="2" charset="0"/>
              <a:cs typeface="Poppins" panose="00000500000000000000" pitchFamily="2" charset="0"/>
            </a:endParaRPr>
          </a:p>
          <a:p>
            <a:pPr lvl="1"/>
            <a:r>
              <a:rPr lang="fr-CA" sz="2800" b="1" dirty="0">
                <a:solidFill>
                  <a:schemeClr val="bg1"/>
                </a:solidFill>
                <a:latin typeface="Poppins" panose="00000500000000000000" pitchFamily="2" charset="0"/>
                <a:cs typeface="Poppins" panose="00000500000000000000" pitchFamily="2" charset="0"/>
              </a:rPr>
              <a:t>Plan de présentation</a:t>
            </a:r>
          </a:p>
          <a:p>
            <a:pPr algn="ctr"/>
            <a:endParaRPr lang="fr-CA" sz="1600" dirty="0">
              <a:solidFill>
                <a:schemeClr val="bg1"/>
              </a:solidFill>
              <a:latin typeface="Poppins" panose="00000500000000000000" pitchFamily="2" charset="0"/>
              <a:cs typeface="Poppins" panose="00000500000000000000" pitchFamily="2" charset="0"/>
            </a:endParaRPr>
          </a:p>
          <a:p>
            <a:pPr marL="896938" lvl="1" indent="-439738">
              <a:spcAft>
                <a:spcPts val="1200"/>
              </a:spcAft>
              <a:buFontTx/>
              <a:buAutoNum type="arabicPeriod"/>
              <a:tabLst>
                <a:tab pos="896938" algn="l"/>
              </a:tabLst>
            </a:pPr>
            <a:r>
              <a:rPr lang="fr-CA" sz="2000" dirty="0">
                <a:solidFill>
                  <a:schemeClr val="bg1"/>
                </a:solidFill>
                <a:latin typeface="Poppins" panose="00000500000000000000" pitchFamily="2" charset="0"/>
                <a:cs typeface="Poppins" panose="00000500000000000000" pitchFamily="2" charset="0"/>
              </a:rPr>
              <a:t>Historique;</a:t>
            </a:r>
          </a:p>
          <a:p>
            <a:pPr marL="896938" lvl="1" indent="-439738">
              <a:spcAft>
                <a:spcPts val="1200"/>
              </a:spcAft>
              <a:buFontTx/>
              <a:buAutoNum type="arabicPeriod"/>
            </a:pPr>
            <a:r>
              <a:rPr lang="fr-CA" sz="2000" dirty="0">
                <a:solidFill>
                  <a:schemeClr val="bg1"/>
                </a:solidFill>
                <a:latin typeface="Poppins" panose="00000500000000000000" pitchFamily="2" charset="0"/>
                <a:cs typeface="Poppins" panose="00000500000000000000" pitchFamily="2" charset="0"/>
              </a:rPr>
              <a:t>Obligations;</a:t>
            </a:r>
          </a:p>
          <a:p>
            <a:pPr marL="896938" lvl="1" indent="-439738">
              <a:spcAft>
                <a:spcPts val="1200"/>
              </a:spcAft>
              <a:buFontTx/>
              <a:buAutoNum type="arabicPeriod"/>
            </a:pPr>
            <a:r>
              <a:rPr lang="fr-CA" sz="2000" dirty="0">
                <a:solidFill>
                  <a:schemeClr val="bg1"/>
                </a:solidFill>
                <a:latin typeface="Poppins" panose="00000500000000000000" pitchFamily="2" charset="0"/>
                <a:cs typeface="Poppins" panose="00000500000000000000" pitchFamily="2" charset="0"/>
              </a:rPr>
              <a:t>Acquisitions et dépenses;</a:t>
            </a:r>
          </a:p>
          <a:p>
            <a:pPr marL="896938" lvl="1" indent="-439738">
              <a:spcAft>
                <a:spcPts val="1200"/>
              </a:spcAft>
              <a:buAutoNum type="arabicPeriod"/>
            </a:pPr>
            <a:r>
              <a:rPr lang="fr-CA" sz="2000" dirty="0">
                <a:solidFill>
                  <a:schemeClr val="bg1"/>
                </a:solidFill>
                <a:latin typeface="Poppins" panose="00000500000000000000" pitchFamily="2" charset="0"/>
                <a:cs typeface="Poppins" panose="00000500000000000000" pitchFamily="2" charset="0"/>
              </a:rPr>
              <a:t>Conclusion;</a:t>
            </a:r>
          </a:p>
          <a:p>
            <a:pPr marL="896938" lvl="1" indent="-439738">
              <a:spcAft>
                <a:spcPts val="1200"/>
              </a:spcAft>
              <a:buAutoNum type="arabicPeriod"/>
            </a:pPr>
            <a:r>
              <a:rPr lang="fr-CA" sz="2000" dirty="0">
                <a:solidFill>
                  <a:schemeClr val="bg1"/>
                </a:solidFill>
                <a:latin typeface="Poppins" panose="00000500000000000000" pitchFamily="2" charset="0"/>
                <a:cs typeface="Poppins" panose="00000500000000000000" pitchFamily="2" charset="0"/>
              </a:rPr>
              <a:t>Période de questions.</a:t>
            </a:r>
            <a:endParaRPr lang="fr-CA" sz="1600" dirty="0">
              <a:solidFill>
                <a:schemeClr val="bg1"/>
              </a:solidFill>
              <a:latin typeface="Poppins" panose="00000500000000000000" pitchFamily="2" charset="0"/>
              <a:cs typeface="Poppins" panose="00000500000000000000" pitchFamily="2" charset="0"/>
            </a:endParaRPr>
          </a:p>
          <a:p>
            <a:endParaRPr lang="fr-CA" dirty="0">
              <a:solidFill>
                <a:schemeClr val="bg1"/>
              </a:solidFill>
              <a:latin typeface="Poppins" panose="00000500000000000000" pitchFamily="2" charset="0"/>
              <a:cs typeface="Poppins" panose="00000500000000000000" pitchFamily="2" charset="0"/>
            </a:endParaRPr>
          </a:p>
          <a:p>
            <a:endParaRPr lang="fr-CA" sz="3600" dirty="0">
              <a:solidFill>
                <a:schemeClr val="bg1"/>
              </a:solidFill>
              <a:latin typeface="Poppins" panose="00000500000000000000" pitchFamily="2" charset="0"/>
              <a:cs typeface="Poppins" panose="00000500000000000000" pitchFamily="2" charset="0"/>
            </a:endParaRPr>
          </a:p>
          <a:p>
            <a:endParaRPr lang="fr-CA" sz="2400" dirty="0">
              <a:solidFill>
                <a:schemeClr val="bg1"/>
              </a:solidFill>
              <a:latin typeface="Poppins" panose="00000500000000000000" pitchFamily="2" charset="0"/>
              <a:cs typeface="Poppins" panose="00000500000000000000" pitchFamily="2" charset="0"/>
            </a:endParaRPr>
          </a:p>
        </p:txBody>
      </p:sp>
      <p:pic>
        <p:nvPicPr>
          <p:cNvPr id="3" name="Image 2" descr="Une image contenant Police, Graphique, symbole, logo&#10;&#10;Le contenu généré par l’IA peut être incorrect.">
            <a:extLst>
              <a:ext uri="{FF2B5EF4-FFF2-40B4-BE49-F238E27FC236}">
                <a16:creationId xmlns:a16="http://schemas.microsoft.com/office/drawing/2014/main" id="{194F97E7-A237-D5EC-B39F-790559A30FE8}"/>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502858" y="278295"/>
            <a:ext cx="1428823" cy="1498677"/>
          </a:xfrm>
          <a:prstGeom prst="rect">
            <a:avLst/>
          </a:prstGeom>
        </p:spPr>
      </p:pic>
    </p:spTree>
    <p:extLst>
      <p:ext uri="{BB962C8B-B14F-4D97-AF65-F5344CB8AC3E}">
        <p14:creationId xmlns:p14="http://schemas.microsoft.com/office/powerpoint/2010/main" val="242799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9A804-2E48-D0E9-1971-40A95D6747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AD5897-0EA4-6F9E-289E-1403539A5C26}"/>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Historique – ministère de l’Éducation - 2019</a:t>
            </a:r>
          </a:p>
        </p:txBody>
      </p:sp>
      <p:sp>
        <p:nvSpPr>
          <p:cNvPr id="5" name="Espace réservé du contenu 4">
            <a:extLst>
              <a:ext uri="{FF2B5EF4-FFF2-40B4-BE49-F238E27FC236}">
                <a16:creationId xmlns:a16="http://schemas.microsoft.com/office/drawing/2014/main" id="{4E3F4FA2-2219-63AD-E42D-F57E7EFD1136}"/>
              </a:ext>
            </a:extLst>
          </p:cNvPr>
          <p:cNvSpPr>
            <a:spLocks noGrp="1"/>
          </p:cNvSpPr>
          <p:nvPr>
            <p:ph idx="1"/>
            <p:custDataLst>
              <p:tags r:id="rId2"/>
            </p:custDataLst>
          </p:nvPr>
        </p:nvSpPr>
        <p:spPr>
          <a:xfrm>
            <a:off x="1340190" y="1360170"/>
            <a:ext cx="10704290" cy="5355182"/>
          </a:xfrm>
        </p:spPr>
        <p:txBody>
          <a:bodyPr>
            <a:normAutofit/>
          </a:bodyPr>
          <a:lstStyle/>
          <a:p>
            <a:pPr>
              <a:lnSpc>
                <a:spcPct val="100000"/>
              </a:lnSpc>
            </a:pPr>
            <a:r>
              <a:rPr lang="fr-CA" sz="2400" dirty="0">
                <a:latin typeface="Poppins" panose="00000500000000000000" pitchFamily="2" charset="0"/>
                <a:cs typeface="Poppins" panose="00000500000000000000" pitchFamily="2" charset="0"/>
              </a:rPr>
              <a:t>Nouvelle façon de calculer les besoins d’espace; </a:t>
            </a:r>
          </a:p>
          <a:p>
            <a:pPr>
              <a:lnSpc>
                <a:spcPct val="100000"/>
              </a:lnSpc>
            </a:pPr>
            <a:r>
              <a:rPr lang="fr-CA" sz="2400" dirty="0">
                <a:latin typeface="Poppins" panose="00000500000000000000" pitchFamily="2" charset="0"/>
                <a:cs typeface="Poppins" panose="00000500000000000000" pitchFamily="2" charset="0"/>
              </a:rPr>
              <a:t>Éligible à 85% plutôt que 100%;</a:t>
            </a:r>
          </a:p>
          <a:p>
            <a:pPr>
              <a:lnSpc>
                <a:spcPct val="100000"/>
              </a:lnSpc>
            </a:pPr>
            <a:r>
              <a:rPr lang="fr-CA" sz="2400" dirty="0">
                <a:latin typeface="Poppins" panose="00000500000000000000" pitchFamily="2" charset="0"/>
                <a:cs typeface="Poppins" panose="00000500000000000000" pitchFamily="2" charset="0"/>
              </a:rPr>
              <a:t>Nouvelle approche en fait de conception d’école secondaire;</a:t>
            </a:r>
          </a:p>
          <a:p>
            <a:pPr>
              <a:lnSpc>
                <a:spcPct val="100000"/>
              </a:lnSpc>
            </a:pPr>
            <a:r>
              <a:rPr lang="fr-CA" sz="2400" dirty="0">
                <a:latin typeface="Poppins" panose="00000500000000000000" pitchFamily="2" charset="0"/>
                <a:cs typeface="Poppins" panose="00000500000000000000" pitchFamily="2" charset="0"/>
              </a:rPr>
              <a:t>Capacité près de 700 élèves plutôt que 1200 élèves et plus;</a:t>
            </a:r>
          </a:p>
          <a:p>
            <a:pPr>
              <a:lnSpc>
                <a:spcPct val="100000"/>
              </a:lnSpc>
            </a:pPr>
            <a:r>
              <a:rPr lang="fr-CA" sz="2400" dirty="0">
                <a:latin typeface="Poppins" panose="00000500000000000000" pitchFamily="2" charset="0"/>
                <a:cs typeface="Poppins" panose="00000500000000000000" pitchFamily="2" charset="0"/>
              </a:rPr>
              <a:t>Le nouveau gouvernement en 2019 veut investir en éducation et demande aux centres de service scolaire de présenter des projets rapidement;</a:t>
            </a:r>
          </a:p>
          <a:p>
            <a:pPr>
              <a:lnSpc>
                <a:spcPct val="100000"/>
              </a:lnSpc>
            </a:pPr>
            <a:r>
              <a:rPr lang="fr-CA" sz="2400" dirty="0">
                <a:latin typeface="Poppins" panose="00000500000000000000" pitchFamily="2" charset="0"/>
                <a:cs typeface="Poppins" panose="00000500000000000000" pitchFamily="2" charset="0"/>
              </a:rPr>
              <a:t>Selon la nouvelle façon de comptabiliser les besoins d’espace, le CSS des Hautes-Rivières arrive à des besoins criants pour la polyvalente de Marieville;</a:t>
            </a:r>
          </a:p>
          <a:p>
            <a:pPr>
              <a:lnSpc>
                <a:spcPct val="100000"/>
              </a:lnSpc>
            </a:pPr>
            <a:r>
              <a:rPr lang="fr-CA" sz="2400" dirty="0">
                <a:latin typeface="Poppins" panose="00000500000000000000" pitchFamily="2" charset="0"/>
                <a:cs typeface="Poppins" panose="00000500000000000000" pitchFamily="2" charset="0"/>
              </a:rPr>
              <a:t>Augmentation des demandes auprès du ministère.</a:t>
            </a:r>
          </a:p>
          <a:p>
            <a:pPr>
              <a:lnSpc>
                <a:spcPct val="100000"/>
              </a:lnSpc>
            </a:pPr>
            <a:endParaRPr lang="fr-CA" sz="2400"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04D84BED-42AF-277F-E5DB-9C7D42AF4D0B}"/>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B5B2DDB8-0511-4F35-553E-897B0A58A9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0C63DA6A-CB26-70F5-988B-6451A507D0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BD6F87BE-50A3-E9A5-ACA6-59C3CC259A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769E5DE3-ED0B-E02F-B63F-F2DF9B8011F7}"/>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B66C54DA-0FFC-3281-858E-7FEFFA0C9269}"/>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171583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786E-2662-B074-3AAE-AECF3D8DF1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7BDC56-74C5-22AA-231E-6E099C28CBCB}"/>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Historique – Approche auprès des municipalités</a:t>
            </a:r>
          </a:p>
        </p:txBody>
      </p:sp>
      <p:sp>
        <p:nvSpPr>
          <p:cNvPr id="5" name="Espace réservé du contenu 4">
            <a:extLst>
              <a:ext uri="{FF2B5EF4-FFF2-40B4-BE49-F238E27FC236}">
                <a16:creationId xmlns:a16="http://schemas.microsoft.com/office/drawing/2014/main" id="{847CF4FD-B5BD-98E7-7CF1-A36B5AAC0FA8}"/>
              </a:ext>
            </a:extLst>
          </p:cNvPr>
          <p:cNvSpPr>
            <a:spLocks noGrp="1"/>
          </p:cNvSpPr>
          <p:nvPr>
            <p:ph idx="1"/>
            <p:custDataLst>
              <p:tags r:id="rId2"/>
            </p:custDataLst>
          </p:nvPr>
        </p:nvSpPr>
        <p:spPr>
          <a:xfrm>
            <a:off x="1340190" y="1360170"/>
            <a:ext cx="10704290" cy="5355182"/>
          </a:xfrm>
        </p:spPr>
        <p:txBody>
          <a:bodyPr>
            <a:normAutofit/>
          </a:bodyPr>
          <a:lstStyle/>
          <a:p>
            <a:pPr>
              <a:spcBef>
                <a:spcPts val="0"/>
              </a:spcBef>
            </a:pPr>
            <a:r>
              <a:rPr lang="fr-CA" sz="2400" dirty="0">
                <a:latin typeface="Poppins" panose="00000500000000000000" pitchFamily="2" charset="0"/>
                <a:cs typeface="Poppins" panose="00000500000000000000" pitchFamily="2" charset="0"/>
              </a:rPr>
              <a:t>Recherche de terrain stratégique pour implanter une nouvelle polyvalente (Marieville, St-Mathias et Richelieu);</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Richelieu est ciblé comme étant central et très intéressant;</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Les terrains retenus sont en zone agricole;</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 CSS des Hautes-Rivières aimerait bien être propriétaire d’un terrain pour accélérer leur demande auprès du ministère;</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 besoin d’espace pour la polyvalente de Marieville n’est pas le seul pour l’ensemble du territoire du CSS des Hautes-Rivières (St-Jean).</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2AE29791-F5E8-2B71-C908-942AE927C2B1}"/>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B3BC43D7-53B3-6B7F-E507-4B3602EAA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D9A39509-E35B-C481-12DB-7AC4718F5C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A0B8D5BC-9276-DE27-5CA8-24D8A0B1EE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D9D722F2-9BC5-DCD7-A311-04DB3D6B9B4B}"/>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0E63E072-2518-EA55-49C9-738642D4849E}"/>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42877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F46BA-C1F4-D57E-C7B1-BB9160B8DC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7DED56-4E0B-D5EA-51DA-50C3DA6ABDCE}"/>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Obligations – ministère de l’Éducation</a:t>
            </a:r>
          </a:p>
        </p:txBody>
      </p:sp>
      <p:sp>
        <p:nvSpPr>
          <p:cNvPr id="5" name="Espace réservé du contenu 4">
            <a:extLst>
              <a:ext uri="{FF2B5EF4-FFF2-40B4-BE49-F238E27FC236}">
                <a16:creationId xmlns:a16="http://schemas.microsoft.com/office/drawing/2014/main" id="{240701EB-23DC-BBB4-401D-9F850EF8375A}"/>
              </a:ext>
            </a:extLst>
          </p:cNvPr>
          <p:cNvSpPr>
            <a:spLocks noGrp="1"/>
          </p:cNvSpPr>
          <p:nvPr>
            <p:ph idx="1"/>
            <p:custDataLst>
              <p:tags r:id="rId2"/>
            </p:custDataLst>
          </p:nvPr>
        </p:nvSpPr>
        <p:spPr>
          <a:xfrm>
            <a:off x="1340190" y="1360170"/>
            <a:ext cx="10704290" cy="5355182"/>
          </a:xfrm>
        </p:spPr>
        <p:txBody>
          <a:bodyPr>
            <a:normAutofit lnSpcReduction="10000"/>
          </a:bodyPr>
          <a:lstStyle/>
          <a:p>
            <a:pPr>
              <a:spcBef>
                <a:spcPts val="0"/>
              </a:spcBef>
            </a:pPr>
            <a:r>
              <a:rPr lang="fr-CA" sz="2400" dirty="0">
                <a:latin typeface="Poppins" panose="00000500000000000000" pitchFamily="2" charset="0"/>
                <a:cs typeface="Poppins" panose="00000500000000000000" pitchFamily="2" charset="0"/>
              </a:rPr>
              <a:t>L’obligation de céder un terrain au CSS des Hautes-Rivières (art. 272.2 LIP) :</a:t>
            </a:r>
          </a:p>
          <a:p>
            <a:pPr marL="0" indent="0">
              <a:spcBef>
                <a:spcPts val="0"/>
              </a:spcBef>
              <a:buNone/>
            </a:pPr>
            <a:endParaRPr lang="fr-CA" sz="2400" dirty="0">
              <a:latin typeface="Poppins" panose="00000500000000000000" pitchFamily="2" charset="0"/>
              <a:cs typeface="Poppins" panose="00000500000000000000" pitchFamily="2" charset="0"/>
            </a:endParaRPr>
          </a:p>
          <a:p>
            <a:pPr marL="457200" lvl="1" indent="0">
              <a:spcBef>
                <a:spcPts val="0"/>
              </a:spcBef>
              <a:buNone/>
            </a:pPr>
            <a:r>
              <a:rPr lang="fr-CA" i="1" dirty="0">
                <a:latin typeface="Poppins" panose="00000500000000000000" pitchFamily="2" charset="0"/>
                <a:cs typeface="Poppins" panose="00000500000000000000" pitchFamily="2" charset="0"/>
              </a:rPr>
              <a:t>« Un centre de service scolaire peut, conformément aux dispositions des articles 272.3 à 272.13, requérir d’une municipalité locale qu’elle lui cède, à titre gratuit, un immeuble aux fins de la construction ou de l’agrandissement d’une école ou d’un centre ».</a:t>
            </a:r>
          </a:p>
          <a:p>
            <a:pPr marL="457200" lvl="1" indent="0">
              <a:spcBef>
                <a:spcPts val="0"/>
              </a:spcBef>
              <a:buNone/>
            </a:pPr>
            <a:endParaRPr lang="fr-CA" i="1"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Le centre de services scolaires chaque année doit produire une prévision de besoin d’espace (art. 272.3 LIP) :</a:t>
            </a:r>
          </a:p>
          <a:p>
            <a:pPr marL="0" indent="0">
              <a:spcBef>
                <a:spcPts val="0"/>
              </a:spcBef>
              <a:buNone/>
            </a:pPr>
            <a:endParaRPr lang="fr-CA" sz="2400" dirty="0">
              <a:latin typeface="Poppins" panose="00000500000000000000" pitchFamily="2" charset="0"/>
              <a:cs typeface="Poppins" panose="00000500000000000000" pitchFamily="2" charset="0"/>
            </a:endParaRPr>
          </a:p>
          <a:p>
            <a:pPr marL="457200" lvl="1" indent="0">
              <a:spcBef>
                <a:spcPts val="0"/>
              </a:spcBef>
              <a:buNone/>
            </a:pPr>
            <a:r>
              <a:rPr lang="fr-CA" i="1" dirty="0">
                <a:latin typeface="Poppins" panose="00000500000000000000" pitchFamily="2" charset="0"/>
                <a:cs typeface="Poppins" panose="00000500000000000000" pitchFamily="2" charset="0"/>
              </a:rPr>
              <a:t>« Chaque année scolaire, le centre de services scolaire transmet aux municipalités locales et aux municipalités régionales de comté dont le territoire est entièrement ou partiellement compris dans le sien une prévision de ses besoins d’espace conforme au règlement du ministre ».</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40C3F72B-071A-B85F-8A66-FAC1ADF34F95}"/>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31AB867E-C447-EB4B-3938-D3B1BB2F8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313F6306-6395-1CAA-01D4-7930903D7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CCC0EB0D-2002-4BAC-A4EA-7C2B2E5FB9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CCECAA05-9D35-797F-F932-172F6B5CD832}"/>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EAE07058-D448-4A36-6AA5-30D73F69DED3}"/>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153355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A86E-4225-E75F-C9D9-DAB0284D04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622F9F-2996-88D9-B29B-CF671536C90A}"/>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Obligations – ministère de l’Éducation</a:t>
            </a:r>
          </a:p>
        </p:txBody>
      </p:sp>
      <p:sp>
        <p:nvSpPr>
          <p:cNvPr id="5" name="Espace réservé du contenu 4">
            <a:extLst>
              <a:ext uri="{FF2B5EF4-FFF2-40B4-BE49-F238E27FC236}">
                <a16:creationId xmlns:a16="http://schemas.microsoft.com/office/drawing/2014/main" id="{FB7D2279-FEEE-144C-CDDB-E80637F05D22}"/>
              </a:ext>
            </a:extLst>
          </p:cNvPr>
          <p:cNvSpPr>
            <a:spLocks noGrp="1"/>
          </p:cNvSpPr>
          <p:nvPr>
            <p:ph idx="1"/>
            <p:custDataLst>
              <p:tags r:id="rId2"/>
            </p:custDataLst>
          </p:nvPr>
        </p:nvSpPr>
        <p:spPr>
          <a:xfrm>
            <a:off x="1340190" y="1360170"/>
            <a:ext cx="10704290" cy="5355182"/>
          </a:xfrm>
        </p:spPr>
        <p:txBody>
          <a:bodyPr>
            <a:normAutofit fontScale="92500" lnSpcReduction="20000"/>
          </a:bodyPr>
          <a:lstStyle/>
          <a:p>
            <a:pPr>
              <a:spcBef>
                <a:spcPts val="0"/>
              </a:spcBef>
            </a:pPr>
            <a:r>
              <a:rPr lang="fr-CA" sz="2600" dirty="0">
                <a:latin typeface="Poppins" panose="00000500000000000000" pitchFamily="2" charset="0"/>
                <a:cs typeface="Poppins" panose="00000500000000000000" pitchFamily="2" charset="0"/>
              </a:rPr>
              <a:t>La municipalité locale peut toujours argumenter les besoins d’espaces du centre de services scolaires;</a:t>
            </a:r>
          </a:p>
          <a:p>
            <a:pPr marL="0" indent="0">
              <a:spcBef>
                <a:spcPts val="0"/>
              </a:spcBef>
              <a:buNone/>
            </a:pPr>
            <a:endParaRPr lang="fr-CA" sz="2600" dirty="0">
              <a:latin typeface="Poppins" panose="00000500000000000000" pitchFamily="2" charset="0"/>
              <a:cs typeface="Poppins" panose="00000500000000000000" pitchFamily="2" charset="0"/>
            </a:endParaRPr>
          </a:p>
          <a:p>
            <a:pPr>
              <a:spcBef>
                <a:spcPts val="0"/>
              </a:spcBef>
            </a:pPr>
            <a:r>
              <a:rPr lang="fr-CA" sz="2600" dirty="0">
                <a:latin typeface="Poppins" panose="00000500000000000000" pitchFamily="2" charset="0"/>
                <a:cs typeface="Poppins" panose="00000500000000000000" pitchFamily="2" charset="0"/>
              </a:rPr>
              <a:t>Processus est enclenché par une demande formelle seulement après l’approbation du ministre. (2 ans);</a:t>
            </a:r>
          </a:p>
          <a:p>
            <a:pPr marL="0" indent="0">
              <a:spcBef>
                <a:spcPts val="0"/>
              </a:spcBef>
              <a:buNone/>
            </a:pPr>
            <a:endParaRPr lang="fr-CA" sz="2600" dirty="0">
              <a:latin typeface="Poppins" panose="00000500000000000000" pitchFamily="2" charset="0"/>
              <a:cs typeface="Poppins" panose="00000500000000000000" pitchFamily="2" charset="0"/>
            </a:endParaRPr>
          </a:p>
          <a:p>
            <a:pPr>
              <a:spcBef>
                <a:spcPts val="0"/>
              </a:spcBef>
            </a:pPr>
            <a:r>
              <a:rPr lang="fr-CA" sz="2600" dirty="0">
                <a:latin typeface="Poppins" panose="00000500000000000000" pitchFamily="2" charset="0"/>
                <a:cs typeface="Poppins" panose="00000500000000000000" pitchFamily="2" charset="0"/>
              </a:rPr>
              <a:t>S’il y a plus d’une municipalité locale de visées par la demande, c’est à la MRC de décider de l’emplacement du terrain (art, 272.10 LIP) :</a:t>
            </a:r>
          </a:p>
          <a:p>
            <a:pPr>
              <a:spcBef>
                <a:spcPts val="0"/>
              </a:spcBef>
            </a:pPr>
            <a:endParaRPr lang="fr-CA" dirty="0">
              <a:latin typeface="Poppins" panose="00000500000000000000" pitchFamily="2" charset="0"/>
              <a:cs typeface="Poppins" panose="00000500000000000000" pitchFamily="2" charset="0"/>
            </a:endParaRPr>
          </a:p>
          <a:p>
            <a:pPr marL="457200" lvl="1" indent="0">
              <a:spcBef>
                <a:spcPts val="0"/>
              </a:spcBef>
              <a:buNone/>
            </a:pPr>
            <a:r>
              <a:rPr lang="fr-CA" i="1" dirty="0">
                <a:latin typeface="Poppins" panose="00000500000000000000" pitchFamily="2" charset="0"/>
                <a:cs typeface="Poppins" panose="00000500000000000000" pitchFamily="2" charset="0"/>
              </a:rPr>
              <a:t>« Sous réserve du troisième alinéa, lorsque le secteur délimité à la planification des besoins d’espace est compris dans le territoire de plus d’une municipalité locale, ces municipalités doivent déterminer ensemble laquelle doit céder un immeuble et le choix doit être approuvé par le conseil de chacune.</a:t>
            </a:r>
          </a:p>
          <a:p>
            <a:pPr marL="457200" lvl="1" indent="0">
              <a:spcBef>
                <a:spcPts val="0"/>
              </a:spcBef>
              <a:buNone/>
            </a:pPr>
            <a:endParaRPr lang="fr-CA" i="1" dirty="0">
              <a:latin typeface="Poppins" panose="00000500000000000000" pitchFamily="2" charset="0"/>
              <a:cs typeface="Poppins" panose="00000500000000000000" pitchFamily="2" charset="0"/>
            </a:endParaRPr>
          </a:p>
          <a:p>
            <a:pPr marL="457200" lvl="1" indent="0">
              <a:spcBef>
                <a:spcPts val="0"/>
              </a:spcBef>
              <a:buNone/>
            </a:pPr>
            <a:r>
              <a:rPr lang="fr-CA" i="1" dirty="0">
                <a:latin typeface="Poppins" panose="00000500000000000000" pitchFamily="2" charset="0"/>
                <a:cs typeface="Poppins" panose="00000500000000000000" pitchFamily="2" charset="0"/>
              </a:rPr>
              <a:t>Dans le cas où l’ensemble des municipalités visées au deuxième alinéa sont situées sur le territoire de la même municipalité régionale de comté, le conseil de celle-ci détermine quelle municipalité doit céder un immeuble ».</a:t>
            </a:r>
          </a:p>
          <a:p>
            <a:endParaRPr lang="fr-CA" dirty="0">
              <a:latin typeface="Poppins" panose="00000500000000000000" pitchFamily="2" charset="0"/>
              <a:cs typeface="Poppins" panose="00000500000000000000" pitchFamily="2" charset="0"/>
            </a:endParaRP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884CDFAE-B4A6-981F-8DA8-65B76C48D274}"/>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A45AE5E0-F5A9-C60A-AD94-634ADC8E0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A1537CDA-08F2-672A-F399-92557E2CB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FFDBFCCB-45CE-6F3E-EE49-39F1BBC8F7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F118AFE9-E9E5-86B2-6245-8100366B908A}"/>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50EE2DF4-335B-7516-8BA9-D1866EF9C721}"/>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322484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F8DF-C933-C1BA-A5E8-A630484424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FBBCE18-16F2-A6B2-1A3A-2C36112F3346}"/>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Obligations – ministère de l’Éducation</a:t>
            </a:r>
          </a:p>
        </p:txBody>
      </p:sp>
      <p:sp>
        <p:nvSpPr>
          <p:cNvPr id="5" name="Espace réservé du contenu 4">
            <a:extLst>
              <a:ext uri="{FF2B5EF4-FFF2-40B4-BE49-F238E27FC236}">
                <a16:creationId xmlns:a16="http://schemas.microsoft.com/office/drawing/2014/main" id="{D7116F59-80B1-249B-E17B-69A69907D77E}"/>
              </a:ext>
            </a:extLst>
          </p:cNvPr>
          <p:cNvSpPr>
            <a:spLocks noGrp="1"/>
          </p:cNvSpPr>
          <p:nvPr>
            <p:ph idx="1"/>
            <p:custDataLst>
              <p:tags r:id="rId2"/>
            </p:custDataLst>
          </p:nvPr>
        </p:nvSpPr>
        <p:spPr>
          <a:xfrm>
            <a:off x="1340190" y="1360170"/>
            <a:ext cx="10704290" cy="5355182"/>
          </a:xfrm>
        </p:spPr>
        <p:txBody>
          <a:bodyPr>
            <a:normAutofit/>
          </a:bodyPr>
          <a:lstStyle/>
          <a:p>
            <a:pPr marL="0" indent="0">
              <a:buNone/>
            </a:pPr>
            <a:r>
              <a:rPr lang="fr-CA" sz="2400" dirty="0">
                <a:latin typeface="Poppins" panose="00000500000000000000" pitchFamily="2" charset="0"/>
                <a:cs typeface="Poppins" panose="00000500000000000000" pitchFamily="2" charset="0"/>
              </a:rPr>
              <a:t>La municipalité retenue peut demander aux autres municipalités de payer pour l’acquisition du terrain à être cédé. (art. 272.16 LIP) :</a:t>
            </a:r>
          </a:p>
          <a:p>
            <a:pPr marL="0" indent="0">
              <a:buNone/>
            </a:pPr>
            <a:endParaRPr lang="fr-CA" sz="2400" dirty="0">
              <a:latin typeface="Poppins" panose="00000500000000000000" pitchFamily="2" charset="0"/>
              <a:cs typeface="Poppins" panose="00000500000000000000" pitchFamily="2" charset="0"/>
            </a:endParaRPr>
          </a:p>
          <a:p>
            <a:pPr marL="457200" lvl="1" indent="0">
              <a:buNone/>
            </a:pPr>
            <a:r>
              <a:rPr lang="fr-CA" i="1" dirty="0">
                <a:latin typeface="Poppins" panose="00000500000000000000" pitchFamily="2" charset="0"/>
                <a:cs typeface="Poppins" panose="00000500000000000000" pitchFamily="2" charset="0"/>
              </a:rPr>
              <a:t>« Une municipalité locale qui a engagé des dépenses pour se conformer aux obligations découlant de l’application de l’article 272.2 peut exiger d’une autre municipalité locale une contribution financière lorsque l’école ou le centre est voué à desservir des élèves provenant du territoire de cette autre municipalité locale.</a:t>
            </a:r>
          </a:p>
          <a:p>
            <a:pPr marL="457200" lvl="1" indent="0">
              <a:buNone/>
            </a:pPr>
            <a:r>
              <a:rPr lang="fr-CA" i="1" dirty="0">
                <a:latin typeface="Poppins" panose="00000500000000000000" pitchFamily="2" charset="0"/>
                <a:cs typeface="Poppins" panose="00000500000000000000" pitchFamily="2" charset="0"/>
              </a:rPr>
              <a:t>Le montant de la contribution financière est fixé par entente en tenant notamment compte de la répartition de la provenance des élèves […] »</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F40DC2E7-7A94-91CD-39B5-EB4D7DF990FC}"/>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512D6C9C-88FE-96BC-FAF5-00B82FDADF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62FA3B6F-35B0-3DD6-E13D-F6FCD83FD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FAE8F5DA-C253-D498-8D83-4E2826A4DA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2874B2DB-E337-5EC6-F52D-69E15924E46A}"/>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3B3DD659-07BC-930A-A023-52D65D47DE7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102022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7FC4-4826-C418-E221-623F517CC60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6F39A6-7237-2E40-44D3-66A6C2474C32}"/>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Obligations – ministère de l’Éducation</a:t>
            </a:r>
          </a:p>
        </p:txBody>
      </p:sp>
      <p:sp>
        <p:nvSpPr>
          <p:cNvPr id="5" name="Espace réservé du contenu 4">
            <a:extLst>
              <a:ext uri="{FF2B5EF4-FFF2-40B4-BE49-F238E27FC236}">
                <a16:creationId xmlns:a16="http://schemas.microsoft.com/office/drawing/2014/main" id="{EEF08EBA-0DA4-8C77-B5C8-F4E7CF1B88FA}"/>
              </a:ext>
            </a:extLst>
          </p:cNvPr>
          <p:cNvSpPr>
            <a:spLocks noGrp="1"/>
          </p:cNvSpPr>
          <p:nvPr>
            <p:ph idx="1"/>
            <p:custDataLst>
              <p:tags r:id="rId2"/>
            </p:custDataLst>
          </p:nvPr>
        </p:nvSpPr>
        <p:spPr>
          <a:xfrm>
            <a:off x="1340190" y="1360170"/>
            <a:ext cx="10704290" cy="5355182"/>
          </a:xfrm>
        </p:spPr>
        <p:txBody>
          <a:bodyPr>
            <a:normAutofit lnSpcReduction="10000"/>
          </a:bodyPr>
          <a:lstStyle/>
          <a:p>
            <a:pPr marL="0" indent="0">
              <a:spcBef>
                <a:spcPts val="0"/>
              </a:spcBef>
              <a:buNone/>
            </a:pPr>
            <a:r>
              <a:rPr lang="fr-CA" sz="2400" dirty="0">
                <a:latin typeface="Poppins" panose="00000500000000000000" pitchFamily="2" charset="0"/>
                <a:cs typeface="Poppins" panose="00000500000000000000" pitchFamily="2" charset="0"/>
              </a:rPr>
              <a:t>Il doit y avoir une entente entre les municipalités ciblées selon le prorata des élèves qui fréquenteront la future école (approuvé par tous les conseils impliqués);</a:t>
            </a:r>
          </a:p>
          <a:p>
            <a:pPr marL="0" indent="0">
              <a:spcBef>
                <a:spcPts val="0"/>
              </a:spcBef>
              <a:buNone/>
            </a:pPr>
            <a:endParaRPr lang="fr-CA" sz="2400" dirty="0">
              <a:latin typeface="Poppins" panose="00000500000000000000" pitchFamily="2" charset="0"/>
              <a:cs typeface="Poppins" panose="00000500000000000000" pitchFamily="2" charset="0"/>
            </a:endParaRPr>
          </a:p>
          <a:p>
            <a:pPr marL="0" indent="0">
              <a:spcBef>
                <a:spcPts val="0"/>
              </a:spcBef>
              <a:buNone/>
            </a:pPr>
            <a:r>
              <a:rPr lang="fr-CA" sz="2400" dirty="0">
                <a:latin typeface="Poppins" panose="00000500000000000000" pitchFamily="2" charset="0"/>
                <a:cs typeface="Poppins" panose="00000500000000000000" pitchFamily="2" charset="0"/>
              </a:rPr>
              <a:t>Le terrain retenu doit remplir des conditions rigoureuses :</a:t>
            </a:r>
          </a:p>
          <a:p>
            <a:pPr marL="0" indent="0">
              <a:spcBef>
                <a:spcPts val="0"/>
              </a:spcBef>
              <a:buNone/>
            </a:pPr>
            <a:endParaRPr lang="fr-CA" sz="2400" dirty="0">
              <a:latin typeface="Poppins" panose="00000500000000000000" pitchFamily="2" charset="0"/>
              <a:cs typeface="Poppins" panose="00000500000000000000" pitchFamily="2" charset="0"/>
            </a:endParaRPr>
          </a:p>
          <a:p>
            <a:pPr lvl="1">
              <a:spcBef>
                <a:spcPts val="0"/>
              </a:spcBef>
            </a:pPr>
            <a:r>
              <a:rPr lang="fr-CA" i="1" dirty="0">
                <a:latin typeface="Poppins" panose="00000500000000000000" pitchFamily="2" charset="0"/>
                <a:cs typeface="Poppins" panose="00000500000000000000" pitchFamily="2" charset="0"/>
              </a:rPr>
              <a:t>Être situé à l’intérieur d’un périmètre d’urbanisation inscrit au schéma d’aménagement et de développement de la municipalité régionale de comté et, sous réserve du quatrième alinéa de l’article 272.12, dans une zone permettant l’usage auquel il est destiné;</a:t>
            </a:r>
          </a:p>
          <a:p>
            <a:pPr marL="457200" lvl="1" indent="0">
              <a:spcBef>
                <a:spcPts val="0"/>
              </a:spcBef>
              <a:buNone/>
            </a:pPr>
            <a:endParaRPr lang="fr-CA" i="1" dirty="0">
              <a:latin typeface="Poppins" panose="00000500000000000000" pitchFamily="2" charset="0"/>
              <a:cs typeface="Poppins" panose="00000500000000000000" pitchFamily="2" charset="0"/>
            </a:endParaRPr>
          </a:p>
          <a:p>
            <a:pPr lvl="1">
              <a:spcBef>
                <a:spcPts val="0"/>
              </a:spcBef>
            </a:pPr>
            <a:r>
              <a:rPr lang="fr-CA" i="1" dirty="0">
                <a:latin typeface="Poppins" panose="00000500000000000000" pitchFamily="2" charset="0"/>
                <a:cs typeface="Poppins" panose="00000500000000000000" pitchFamily="2" charset="0"/>
              </a:rPr>
              <a:t>Être desservi, ou l’être en temps opportun. (Voie publique, aqueduc, égouts);</a:t>
            </a:r>
          </a:p>
          <a:p>
            <a:pPr marL="457200" lvl="1" indent="0">
              <a:spcBef>
                <a:spcPts val="0"/>
              </a:spcBef>
              <a:buNone/>
            </a:pPr>
            <a:endParaRPr lang="fr-CA" i="1" dirty="0">
              <a:latin typeface="Poppins" panose="00000500000000000000" pitchFamily="2" charset="0"/>
              <a:cs typeface="Poppins" panose="00000500000000000000" pitchFamily="2" charset="0"/>
            </a:endParaRPr>
          </a:p>
          <a:p>
            <a:pPr lvl="1">
              <a:spcBef>
                <a:spcPts val="0"/>
              </a:spcBef>
            </a:pPr>
            <a:r>
              <a:rPr lang="fr-CA" i="1" dirty="0">
                <a:latin typeface="Poppins" panose="00000500000000000000" pitchFamily="2" charset="0"/>
                <a:cs typeface="Poppins" panose="00000500000000000000" pitchFamily="2" charset="0"/>
              </a:rPr>
              <a:t>Avoir une superficie suffisante et une configuration permettant la construction de l’école.</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DE5D5A84-7E1F-82B8-8DE2-9F5242146215}"/>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051AC599-1502-08D1-8BAE-1E00BF86D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CBA9DD41-EB91-A3D6-76E8-576AFEC42F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FE574915-FAE3-35FF-6A5B-168686629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1718AB59-57B2-0ACC-8150-3D185560729C}"/>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19C83FBD-DF24-ABF8-0BC2-1205CE6615FE}"/>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232078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7FEA-FA45-6EAD-6220-158EC6B526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3B74C9-9944-25A9-958B-81302F92243C}"/>
              </a:ext>
            </a:extLst>
          </p:cNvPr>
          <p:cNvSpPr>
            <a:spLocks noGrp="1"/>
          </p:cNvSpPr>
          <p:nvPr>
            <p:ph type="title"/>
            <p:custDataLst>
              <p:tags r:id="rId1"/>
            </p:custDataLst>
          </p:nvPr>
        </p:nvSpPr>
        <p:spPr>
          <a:xfrm>
            <a:off x="1340189" y="142648"/>
            <a:ext cx="10704291" cy="1130846"/>
          </a:xfrm>
        </p:spPr>
        <p:txBody>
          <a:bodyPr>
            <a:normAutofit/>
          </a:bodyPr>
          <a:lstStyle/>
          <a:p>
            <a:r>
              <a:rPr lang="fr-CA" sz="3600" b="1" dirty="0">
                <a:solidFill>
                  <a:srgbClr val="104862"/>
                </a:solidFill>
                <a:latin typeface="Poppins" panose="00000500000000000000" pitchFamily="2" charset="0"/>
                <a:cs typeface="Poppins" panose="00000500000000000000" pitchFamily="2" charset="0"/>
              </a:rPr>
              <a:t>Autorisations – Résolutions diverses</a:t>
            </a:r>
          </a:p>
        </p:txBody>
      </p:sp>
      <p:sp>
        <p:nvSpPr>
          <p:cNvPr id="5" name="Espace réservé du contenu 4">
            <a:extLst>
              <a:ext uri="{FF2B5EF4-FFF2-40B4-BE49-F238E27FC236}">
                <a16:creationId xmlns:a16="http://schemas.microsoft.com/office/drawing/2014/main" id="{CBD578BA-AC9B-4072-7D62-D827E9F3574B}"/>
              </a:ext>
            </a:extLst>
          </p:cNvPr>
          <p:cNvSpPr>
            <a:spLocks noGrp="1"/>
          </p:cNvSpPr>
          <p:nvPr>
            <p:ph idx="1"/>
            <p:custDataLst>
              <p:tags r:id="rId2"/>
            </p:custDataLst>
          </p:nvPr>
        </p:nvSpPr>
        <p:spPr>
          <a:xfrm>
            <a:off x="1340190" y="1360170"/>
            <a:ext cx="10704290" cy="5355182"/>
          </a:xfrm>
        </p:spPr>
        <p:txBody>
          <a:bodyPr/>
          <a:lstStyle/>
          <a:p>
            <a:pPr>
              <a:spcBef>
                <a:spcPts val="0"/>
              </a:spcBef>
            </a:pPr>
            <a:r>
              <a:rPr lang="fr-CA" sz="2400" dirty="0">
                <a:latin typeface="Poppins" panose="00000500000000000000" pitchFamily="2" charset="0"/>
                <a:cs typeface="Poppins" panose="00000500000000000000" pitchFamily="2" charset="0"/>
              </a:rPr>
              <a:t>Résolution numéro 19-12-294 : Appui à la commission scolaire des Hautes-Rivières dans l’analyse des besoins de la population;</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Résolution numéro 22-09-184 (MRC) : Centre de services scolaire des Hautes-Rivières – Projet d’école secondaire sur le territoire de la Ville de Richelieu.</a:t>
            </a:r>
          </a:p>
          <a:p>
            <a:pPr marL="0" indent="0">
              <a:spcBef>
                <a:spcPts val="0"/>
              </a:spcBef>
              <a:buNone/>
            </a:pPr>
            <a:endParaRPr lang="fr-CA" sz="2400" dirty="0">
              <a:latin typeface="Poppins" panose="00000500000000000000" pitchFamily="2" charset="0"/>
              <a:cs typeface="Poppins" panose="00000500000000000000" pitchFamily="2" charset="0"/>
            </a:endParaRPr>
          </a:p>
          <a:p>
            <a:pPr>
              <a:spcBef>
                <a:spcPts val="0"/>
              </a:spcBef>
            </a:pPr>
            <a:r>
              <a:rPr lang="fr-CA" sz="2400" dirty="0">
                <a:latin typeface="Poppins" panose="00000500000000000000" pitchFamily="2" charset="0"/>
                <a:cs typeface="Poppins" panose="00000500000000000000" pitchFamily="2" charset="0"/>
              </a:rPr>
              <a:t>Résolution numéro 23-09-266 : Appui à la demande d’exclusion présenté par la MRC de Rouville à la commission de protection du territoire agricole du Québec.</a:t>
            </a:r>
          </a:p>
          <a:p>
            <a:endParaRPr lang="fr-CA" dirty="0">
              <a:latin typeface="Poppins" panose="00000500000000000000" pitchFamily="2" charset="0"/>
              <a:cs typeface="Poppins" panose="00000500000000000000" pitchFamily="2" charset="0"/>
            </a:endParaRPr>
          </a:p>
        </p:txBody>
      </p:sp>
      <p:grpSp>
        <p:nvGrpSpPr>
          <p:cNvPr id="31" name="Groupe 30">
            <a:extLst>
              <a:ext uri="{FF2B5EF4-FFF2-40B4-BE49-F238E27FC236}">
                <a16:creationId xmlns:a16="http://schemas.microsoft.com/office/drawing/2014/main" id="{5F5CED66-0FB8-C1AC-EB2C-D96E31010928}"/>
              </a:ext>
            </a:extLst>
          </p:cNvPr>
          <p:cNvGrpSpPr/>
          <p:nvPr>
            <p:custDataLst>
              <p:tags r:id="rId3"/>
            </p:custDataLst>
          </p:nvPr>
        </p:nvGrpSpPr>
        <p:grpSpPr>
          <a:xfrm>
            <a:off x="0" y="-12670"/>
            <a:ext cx="1155520" cy="6870670"/>
            <a:chOff x="0" y="-12670"/>
            <a:chExt cx="1155520" cy="6870670"/>
          </a:xfrm>
        </p:grpSpPr>
        <p:pic>
          <p:nvPicPr>
            <p:cNvPr id="29" name="Image 28" descr="Une image contenant personne, plein air, habits, neige&#10;&#10;Description générée automatiquement">
              <a:extLst>
                <a:ext uri="{FF2B5EF4-FFF2-40B4-BE49-F238E27FC236}">
                  <a16:creationId xmlns:a16="http://schemas.microsoft.com/office/drawing/2014/main" id="{BE8000D6-5CA3-2472-1BF4-9F78797D86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21" y="1523291"/>
              <a:ext cx="1008000" cy="1510358"/>
            </a:xfrm>
            <a:prstGeom prst="rect">
              <a:avLst/>
            </a:prstGeom>
          </p:spPr>
        </p:pic>
        <p:pic>
          <p:nvPicPr>
            <p:cNvPr id="23" name="Image 22" descr="Une image contenant plein air, ciel, arbre, hiver&#10;&#10;Description générée automatiquement">
              <a:extLst>
                <a:ext uri="{FF2B5EF4-FFF2-40B4-BE49-F238E27FC236}">
                  <a16:creationId xmlns:a16="http://schemas.microsoft.com/office/drawing/2014/main" id="{7A69998C-93FC-4873-82A4-704F401B1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21" y="794877"/>
              <a:ext cx="1008000" cy="671937"/>
            </a:xfrm>
            <a:prstGeom prst="rect">
              <a:avLst/>
            </a:prstGeom>
          </p:spPr>
        </p:pic>
        <p:pic>
          <p:nvPicPr>
            <p:cNvPr id="9" name="Image 8" descr="Une image contenant plein air, nuage, eau, Photographie aérienne&#10;&#10;Description générée automatiquement">
              <a:extLst>
                <a:ext uri="{FF2B5EF4-FFF2-40B4-BE49-F238E27FC236}">
                  <a16:creationId xmlns:a16="http://schemas.microsoft.com/office/drawing/2014/main" id="{15547DA7-F1F9-224B-B316-56F6E94D7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20" y="-274"/>
              <a:ext cx="1008000" cy="744650"/>
            </a:xfrm>
            <a:prstGeom prst="rect">
              <a:avLst/>
            </a:prstGeom>
          </p:spPr>
        </p:pic>
        <p:sp>
          <p:nvSpPr>
            <p:cNvPr id="3" name="Rectangle 2">
              <a:extLst>
                <a:ext uri="{FF2B5EF4-FFF2-40B4-BE49-F238E27FC236}">
                  <a16:creationId xmlns:a16="http://schemas.microsoft.com/office/drawing/2014/main" id="{64D167E0-1F12-E4A0-3070-7A6CD2AA26B8}"/>
                </a:ext>
              </a:extLst>
            </p:cNvPr>
            <p:cNvSpPr/>
            <p:nvPr/>
          </p:nvSpPr>
          <p:spPr>
            <a:xfrm>
              <a:off x="0" y="-12670"/>
              <a:ext cx="346635" cy="6870670"/>
            </a:xfrm>
            <a:prstGeom prst="rect">
              <a:avLst/>
            </a:prstGeom>
            <a:solidFill>
              <a:schemeClr val="accent4">
                <a:lumMod val="60000"/>
                <a:lumOff val="4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 name="Image 3" descr="Une image contenant Police, Graphique, symbole, logo&#10;&#10;Le contenu généré par l’IA peut être incorrect.">
            <a:extLst>
              <a:ext uri="{FF2B5EF4-FFF2-40B4-BE49-F238E27FC236}">
                <a16:creationId xmlns:a16="http://schemas.microsoft.com/office/drawing/2014/main" id="{30C386F5-C200-5E17-6F25-A2734D0BB0D9}"/>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8374" y="5708650"/>
            <a:ext cx="959779" cy="1006702"/>
          </a:xfrm>
          <a:prstGeom prst="rect">
            <a:avLst/>
          </a:prstGeom>
        </p:spPr>
      </p:pic>
    </p:spTree>
    <p:extLst>
      <p:ext uri="{BB962C8B-B14F-4D97-AF65-F5344CB8AC3E}">
        <p14:creationId xmlns:p14="http://schemas.microsoft.com/office/powerpoint/2010/main" val="4073929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681dc98-471c-49dc-9ce3-bc93599338b1" xsi:nil="true"/>
    <lcf76f155ced4ddcb4097134ff3c332f xmlns="9bbdd09d-d84c-4eb8-a092-eaaf0f8ced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9FB79F93AE1A47B4121E714D52E630" ma:contentTypeVersion="12" ma:contentTypeDescription="Crée un document." ma:contentTypeScope="" ma:versionID="242a710fa32f7541f3a2a6733c6c032f">
  <xsd:schema xmlns:xsd="http://www.w3.org/2001/XMLSchema" xmlns:xs="http://www.w3.org/2001/XMLSchema" xmlns:p="http://schemas.microsoft.com/office/2006/metadata/properties" xmlns:ns2="9bbdd09d-d84c-4eb8-a092-eaaf0f8cedb4" xmlns:ns3="d681dc98-471c-49dc-9ce3-bc93599338b1" targetNamespace="http://schemas.microsoft.com/office/2006/metadata/properties" ma:root="true" ma:fieldsID="c79cb5f262cd20edeabca9b6e39ba3dc" ns2:_="" ns3:_="">
    <xsd:import namespace="9bbdd09d-d84c-4eb8-a092-eaaf0f8cedb4"/>
    <xsd:import namespace="d681dc98-471c-49dc-9ce3-bc93599338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dd09d-d84c-4eb8-a092-eaaf0f8ce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7e7cb0c3-b1e8-482a-be38-50a0c2c614d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81dc98-471c-49dc-9ce3-bc93599338b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ddec3b8-929e-45d9-8230-13f8001c4ee9}" ma:internalName="TaxCatchAll" ma:showField="CatchAllData" ma:web="d681dc98-471c-49dc-9ce3-bc93599338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E0CE12-875A-4928-9D2A-A89BF70F8B6E}">
  <ds:schemaRefs>
    <ds:schemaRef ds:uri="http://schemas.microsoft.com/sharepoint/v3/contenttype/forms"/>
  </ds:schemaRefs>
</ds:datastoreItem>
</file>

<file path=customXml/itemProps2.xml><?xml version="1.0" encoding="utf-8"?>
<ds:datastoreItem xmlns:ds="http://schemas.openxmlformats.org/officeDocument/2006/customXml" ds:itemID="{2D636D48-2193-4CAA-B34A-15E7D9924797}">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56d47b45-c8ad-49c3-acfd-e6681dfb6331"/>
    <ds:schemaRef ds:uri="31875f56-4172-4fa9-ae89-6c854d10ef25"/>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0B178D7-9180-46E2-ACC1-1B2F50DB83F2}"/>
</file>

<file path=docProps/app.xml><?xml version="1.0" encoding="utf-8"?>
<Properties xmlns="http://schemas.openxmlformats.org/officeDocument/2006/extended-properties" xmlns:vt="http://schemas.openxmlformats.org/officeDocument/2006/docPropsVTypes">
  <TotalTime>847</TotalTime>
  <Words>1367</Words>
  <Application>Microsoft Office PowerPoint</Application>
  <PresentationFormat>Grand écran</PresentationFormat>
  <Paragraphs>189</Paragraphs>
  <Slides>18</Slides>
  <Notes>17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Aptos</vt:lpstr>
      <vt:lpstr>Aptos Display</vt:lpstr>
      <vt:lpstr>Arial</vt:lpstr>
      <vt:lpstr>Poppins</vt:lpstr>
      <vt:lpstr>Thème Office</vt:lpstr>
      <vt:lpstr>Présentation PowerPoint</vt:lpstr>
      <vt:lpstr>Présentation PowerPoint</vt:lpstr>
      <vt:lpstr>Historique – ministère de l’Éducation - 2019</vt:lpstr>
      <vt:lpstr>Historique – Approche auprès des municipalités</vt:lpstr>
      <vt:lpstr>Obligations – ministère de l’Éducation</vt:lpstr>
      <vt:lpstr>Obligations – ministère de l’Éducation</vt:lpstr>
      <vt:lpstr>Obligations – ministère de l’Éducation</vt:lpstr>
      <vt:lpstr>Obligations – ministère de l’Éducation</vt:lpstr>
      <vt:lpstr>Autorisations – Résolutions diverses</vt:lpstr>
      <vt:lpstr>Acquisitions</vt:lpstr>
      <vt:lpstr>Présentation PowerPoint</vt:lpstr>
      <vt:lpstr>Autres dépenses</vt:lpstr>
      <vt:lpstr>Autres dépenses (suite)</vt:lpstr>
      <vt:lpstr>Loi sur la protection du territoire et des activités agricoles </vt:lpstr>
      <vt:lpstr>CMM et MRC</vt:lpstr>
      <vt:lpstr>Rencontre avec le Centre de services scolaires des Hautes-Rivières</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Boucher</dc:creator>
  <cp:lastModifiedBy>Sylvie Provost</cp:lastModifiedBy>
  <cp:revision>6</cp:revision>
  <cp:lastPrinted>2026-01-05T16:40:59Z</cp:lastPrinted>
  <dcterms:created xsi:type="dcterms:W3CDTF">2024-11-27T20:46:14Z</dcterms:created>
  <dcterms:modified xsi:type="dcterms:W3CDTF">2026-05-08T14:54:26Z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0x010100379FB79F93AE1A47B4121E714D52E630</vt:lpwstr>
  </property>
</Properties>
</file>